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2"/>
    </p:embeddedFont>
    <p:embeddedFont>
      <p:font typeface="Broadway" panose="04040905080B02020502" pitchFamily="82" charset="0"/>
      <p:regular r:id="rId13"/>
    </p:embeddedFont>
    <p:embeddedFont>
      <p:font typeface="Chakra Petch" panose="020B0604020202020204" charset="-34"/>
      <p:regular r:id="rId14"/>
      <p:bold r:id="rId15"/>
      <p:italic r:id="rId16"/>
      <p:boldItalic r:id="rId17"/>
    </p:embeddedFont>
    <p:embeddedFont>
      <p:font typeface="Garamond" panose="02020404030301010803" pitchFamily="18" charset="0"/>
      <p:regular r:id="rId18"/>
      <p:bold r:id="rId19"/>
      <p:italic r:id="rId20"/>
    </p:embeddedFont>
    <p:embeddedFont>
      <p:font typeface="Orbitron" panose="020B0604020202020204" charset="0"/>
      <p:regular r:id="rId21"/>
      <p:bold r:id="rId22"/>
    </p:embeddedFont>
    <p:embeddedFont>
      <p:font typeface="Orbitron Black" panose="020B0604020202020204" charset="0"/>
      <p:bold r:id="rId23"/>
    </p:embeddedFont>
    <p:embeddedFont>
      <p:font typeface="Orbitron SemiBold" panose="020B0604020202020204" charset="0"/>
      <p:regular r:id="rId24"/>
      <p:bold r:id="rId25"/>
    </p:embeddedFont>
    <p:embeddedFont>
      <p:font typeface="Trebuchet MS" panose="020B060302020202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FDF35D-56C9-4C6C-A241-741C18F196CC}">
  <a:tblStyle styleId="{9DFDF35D-56C9-4C6C-A241-741C18F196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7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d004636a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d004636a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d004636aaf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d004636aaf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0bc0759c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0bc0759c2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0a31c63b67_0_18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0a31c63b67_0_18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0a31c63b67_0_18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0a31c63b67_0_18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0a31c63b67_0_188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0a31c63b67_0_188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0bc0759c2c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0bc0759c2c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0a31c63b67_0_18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0a31c63b67_0_18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17750" y="1158125"/>
            <a:ext cx="4359900" cy="24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17750" y="3575875"/>
            <a:ext cx="2821500" cy="5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44304" t="23436" r="25464" b="45549"/>
          <a:stretch/>
        </p:blipFill>
        <p:spPr>
          <a:xfrm flipH="1">
            <a:off x="168398" y="96375"/>
            <a:ext cx="1839877" cy="10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t="87013" r="72071"/>
          <a:stretch/>
        </p:blipFill>
        <p:spPr>
          <a:xfrm>
            <a:off x="0" y="3493950"/>
            <a:ext cx="4672200" cy="1649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4">
            <a:alphaModFix/>
          </a:blip>
          <a:srcRect l="73323" t="63083"/>
          <a:stretch/>
        </p:blipFill>
        <p:spPr>
          <a:xfrm rot="10800000" flipH="1">
            <a:off x="6888724" y="0"/>
            <a:ext cx="2255273" cy="189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5">
            <a:alphaModFix/>
          </a:blip>
          <a:srcRect l="59692" b="36036"/>
          <a:stretch/>
        </p:blipFill>
        <p:spPr>
          <a:xfrm rot="5400000">
            <a:off x="5033275" y="556176"/>
            <a:ext cx="4794952" cy="465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6">
            <a:alphaModFix/>
          </a:blip>
          <a:srcRect l="62245" t="50748"/>
          <a:stretch/>
        </p:blipFill>
        <p:spPr>
          <a:xfrm rot="219253">
            <a:off x="4706737" y="2084022"/>
            <a:ext cx="4524902" cy="3320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>
            <a:spLocks noGrp="1"/>
          </p:cNvSpPr>
          <p:nvPr>
            <p:ph type="title"/>
          </p:nvPr>
        </p:nvSpPr>
        <p:spPr>
          <a:xfrm>
            <a:off x="1458692" y="1682850"/>
            <a:ext cx="260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>
            <a:endParaRPr/>
          </a:p>
        </p:txBody>
      </p:sp>
      <p:sp>
        <p:nvSpPr>
          <p:cNvPr id="249" name="Google Shape;249;p36"/>
          <p:cNvSpPr txBox="1">
            <a:spLocks noGrp="1"/>
          </p:cNvSpPr>
          <p:nvPr>
            <p:ph type="subTitle" idx="1"/>
          </p:nvPr>
        </p:nvSpPr>
        <p:spPr>
          <a:xfrm>
            <a:off x="1458681" y="2210550"/>
            <a:ext cx="2609700" cy="6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36"/>
          <p:cNvSpPr txBox="1">
            <a:spLocks noGrp="1"/>
          </p:cNvSpPr>
          <p:nvPr>
            <p:ph type="title" idx="2"/>
          </p:nvPr>
        </p:nvSpPr>
        <p:spPr>
          <a:xfrm>
            <a:off x="5075619" y="1682850"/>
            <a:ext cx="260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>
            <a:endParaRPr/>
          </a:p>
        </p:txBody>
      </p:sp>
      <p:sp>
        <p:nvSpPr>
          <p:cNvPr id="251" name="Google Shape;251;p36"/>
          <p:cNvSpPr txBox="1">
            <a:spLocks noGrp="1"/>
          </p:cNvSpPr>
          <p:nvPr>
            <p:ph type="subTitle" idx="3"/>
          </p:nvPr>
        </p:nvSpPr>
        <p:spPr>
          <a:xfrm>
            <a:off x="5075605" y="2210550"/>
            <a:ext cx="2609700" cy="6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36"/>
          <p:cNvSpPr txBox="1">
            <a:spLocks noGrp="1"/>
          </p:cNvSpPr>
          <p:nvPr>
            <p:ph type="title" idx="4"/>
          </p:nvPr>
        </p:nvSpPr>
        <p:spPr>
          <a:xfrm>
            <a:off x="1458692" y="3452000"/>
            <a:ext cx="260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>
            <a:endParaRPr/>
          </a:p>
        </p:txBody>
      </p:sp>
      <p:sp>
        <p:nvSpPr>
          <p:cNvPr id="253" name="Google Shape;253;p36"/>
          <p:cNvSpPr txBox="1">
            <a:spLocks noGrp="1"/>
          </p:cNvSpPr>
          <p:nvPr>
            <p:ph type="subTitle" idx="5"/>
          </p:nvPr>
        </p:nvSpPr>
        <p:spPr>
          <a:xfrm>
            <a:off x="1458681" y="3979700"/>
            <a:ext cx="2609700" cy="6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36"/>
          <p:cNvSpPr txBox="1">
            <a:spLocks noGrp="1"/>
          </p:cNvSpPr>
          <p:nvPr>
            <p:ph type="title" idx="6"/>
          </p:nvPr>
        </p:nvSpPr>
        <p:spPr>
          <a:xfrm>
            <a:off x="5075619" y="3452000"/>
            <a:ext cx="260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>
            <a:endParaRPr/>
          </a:p>
        </p:txBody>
      </p:sp>
      <p:sp>
        <p:nvSpPr>
          <p:cNvPr id="255" name="Google Shape;255;p36"/>
          <p:cNvSpPr txBox="1">
            <a:spLocks noGrp="1"/>
          </p:cNvSpPr>
          <p:nvPr>
            <p:ph type="subTitle" idx="7"/>
          </p:nvPr>
        </p:nvSpPr>
        <p:spPr>
          <a:xfrm>
            <a:off x="5075605" y="3979700"/>
            <a:ext cx="2609700" cy="6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36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Orbitron Black"/>
              <a:buNone/>
              <a:defRPr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257" name="Google Shape;257;p36"/>
          <p:cNvPicPr preferRelativeResize="0"/>
          <p:nvPr/>
        </p:nvPicPr>
        <p:blipFill rotWithShape="1">
          <a:blip r:embed="rId2">
            <a:alphaModFix/>
          </a:blip>
          <a:srcRect t="88865" r="72868"/>
          <a:stretch/>
        </p:blipFill>
        <p:spPr>
          <a:xfrm rot="10800000">
            <a:off x="6474249" y="1"/>
            <a:ext cx="2669752" cy="83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6"/>
          <p:cNvPicPr preferRelativeResize="0"/>
          <p:nvPr/>
        </p:nvPicPr>
        <p:blipFill rotWithShape="1">
          <a:blip r:embed="rId3">
            <a:alphaModFix/>
          </a:blip>
          <a:srcRect l="81002" t="75059"/>
          <a:stretch/>
        </p:blipFill>
        <p:spPr>
          <a:xfrm rot="5400000">
            <a:off x="-332124" y="4132664"/>
            <a:ext cx="1152625" cy="951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6"/>
          <p:cNvPicPr preferRelativeResize="0"/>
          <p:nvPr/>
        </p:nvPicPr>
        <p:blipFill rotWithShape="1">
          <a:blip r:embed="rId4">
            <a:alphaModFix/>
          </a:blip>
          <a:srcRect l="84998" t="34090" b="38204"/>
          <a:stretch/>
        </p:blipFill>
        <p:spPr>
          <a:xfrm rot="5400000">
            <a:off x="4694050" y="4248524"/>
            <a:ext cx="737300" cy="1424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6"/>
          <p:cNvPicPr preferRelativeResize="0"/>
          <p:nvPr/>
        </p:nvPicPr>
        <p:blipFill rotWithShape="1">
          <a:blip r:embed="rId5">
            <a:alphaModFix/>
          </a:blip>
          <a:srcRect l="48777" t="23434" r="41359" b="49030"/>
          <a:stretch/>
        </p:blipFill>
        <p:spPr>
          <a:xfrm rot="-1383051">
            <a:off x="8532750" y="1768976"/>
            <a:ext cx="901873" cy="141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1"/>
          <p:cNvPicPr preferRelativeResize="0"/>
          <p:nvPr/>
        </p:nvPicPr>
        <p:blipFill rotWithShape="1">
          <a:blip r:embed="rId2">
            <a:alphaModFix/>
          </a:blip>
          <a:srcRect t="67858" r="75182"/>
          <a:stretch/>
        </p:blipFill>
        <p:spPr>
          <a:xfrm rot="372204">
            <a:off x="-293427" y="3713945"/>
            <a:ext cx="2496404" cy="1864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1"/>
          <p:cNvPicPr preferRelativeResize="0"/>
          <p:nvPr/>
        </p:nvPicPr>
        <p:blipFill rotWithShape="1">
          <a:blip r:embed="rId3">
            <a:alphaModFix/>
          </a:blip>
          <a:srcRect l="59914" t="31597" r="25851" b="48208"/>
          <a:stretch/>
        </p:blipFill>
        <p:spPr>
          <a:xfrm rot="3238517">
            <a:off x="7506504" y="137783"/>
            <a:ext cx="1844790" cy="1472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1"/>
          <p:cNvPicPr preferRelativeResize="0"/>
          <p:nvPr/>
        </p:nvPicPr>
        <p:blipFill rotWithShape="1">
          <a:blip r:embed="rId4">
            <a:alphaModFix/>
          </a:blip>
          <a:srcRect t="85758" r="73182"/>
          <a:stretch/>
        </p:blipFill>
        <p:spPr>
          <a:xfrm flipH="1">
            <a:off x="5883827" y="3875850"/>
            <a:ext cx="3307223" cy="133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1"/>
          <p:cNvPicPr preferRelativeResize="0"/>
          <p:nvPr/>
        </p:nvPicPr>
        <p:blipFill rotWithShape="1">
          <a:blip r:embed="rId5">
            <a:alphaModFix/>
          </a:blip>
          <a:srcRect l="71661" t="62125"/>
          <a:stretch/>
        </p:blipFill>
        <p:spPr>
          <a:xfrm rot="10800000">
            <a:off x="-44800" y="1"/>
            <a:ext cx="1999150" cy="16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42"/>
          <p:cNvPicPr preferRelativeResize="0"/>
          <p:nvPr/>
        </p:nvPicPr>
        <p:blipFill rotWithShape="1">
          <a:blip r:embed="rId2">
            <a:alphaModFix/>
          </a:blip>
          <a:srcRect l="85450" t="37677" b="38179"/>
          <a:stretch/>
        </p:blipFill>
        <p:spPr>
          <a:xfrm>
            <a:off x="8240750" y="2337526"/>
            <a:ext cx="1307775" cy="227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2"/>
          <p:cNvPicPr preferRelativeResize="0"/>
          <p:nvPr/>
        </p:nvPicPr>
        <p:blipFill rotWithShape="1">
          <a:blip r:embed="rId3">
            <a:alphaModFix/>
          </a:blip>
          <a:srcRect t="84158" r="70194"/>
          <a:stretch/>
        </p:blipFill>
        <p:spPr>
          <a:xfrm>
            <a:off x="0" y="3511000"/>
            <a:ext cx="4045174" cy="163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2"/>
          <p:cNvPicPr preferRelativeResize="0"/>
          <p:nvPr/>
        </p:nvPicPr>
        <p:blipFill rotWithShape="1">
          <a:blip r:embed="rId4">
            <a:alphaModFix/>
          </a:blip>
          <a:srcRect l="57981" t="27173" r="23159" b="46658"/>
          <a:stretch/>
        </p:blipFill>
        <p:spPr>
          <a:xfrm rot="5400000">
            <a:off x="-104300" y="1122000"/>
            <a:ext cx="950149" cy="74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2"/>
          <p:cNvPicPr preferRelativeResize="0"/>
          <p:nvPr/>
        </p:nvPicPr>
        <p:blipFill rotWithShape="1">
          <a:blip r:embed="rId5">
            <a:alphaModFix/>
          </a:blip>
          <a:srcRect l="39119" r="7203" b="22420"/>
          <a:stretch/>
        </p:blipFill>
        <p:spPr>
          <a:xfrm rot="1955675">
            <a:off x="357349" y="-2232875"/>
            <a:ext cx="3179699" cy="281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2"/>
          <p:cNvPicPr preferRelativeResize="0"/>
          <p:nvPr/>
        </p:nvPicPr>
        <p:blipFill rotWithShape="1">
          <a:blip r:embed="rId6">
            <a:alphaModFix/>
          </a:blip>
          <a:srcRect l="72488" t="64626"/>
          <a:stretch/>
        </p:blipFill>
        <p:spPr>
          <a:xfrm rot="-5400000">
            <a:off x="7297251" y="194699"/>
            <a:ext cx="2135675" cy="167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1672050" y="2244225"/>
            <a:ext cx="5799900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65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287578"/>
            <a:ext cx="3150900" cy="9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Orbitron SemiBold"/>
              <a:buNone/>
              <a:defRPr sz="8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2563500" y="3422725"/>
            <a:ext cx="4017000" cy="4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l="83147" t="37717" b="36991"/>
          <a:stretch/>
        </p:blipFill>
        <p:spPr>
          <a:xfrm rot="5400000">
            <a:off x="6242712" y="3468886"/>
            <a:ext cx="1356998" cy="213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 rotWithShape="1">
          <a:blip r:embed="rId3">
            <a:alphaModFix/>
          </a:blip>
          <a:srcRect l="46661" t="24119" r="41260" b="49497"/>
          <a:stretch/>
        </p:blipFill>
        <p:spPr>
          <a:xfrm>
            <a:off x="821750" y="188675"/>
            <a:ext cx="1077448" cy="132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 rotWithShape="1">
          <a:blip r:embed="rId4">
            <a:alphaModFix/>
          </a:blip>
          <a:srcRect l="37304" b="22148"/>
          <a:stretch/>
        </p:blipFill>
        <p:spPr>
          <a:xfrm>
            <a:off x="6297825" y="-805825"/>
            <a:ext cx="5262300" cy="40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 rotWithShape="1">
          <a:blip r:embed="rId5">
            <a:alphaModFix/>
          </a:blip>
          <a:srcRect t="77640" r="71941"/>
          <a:stretch/>
        </p:blipFill>
        <p:spPr>
          <a:xfrm>
            <a:off x="0" y="2550524"/>
            <a:ext cx="4285501" cy="259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l="74431" t="63259"/>
          <a:stretch/>
        </p:blipFill>
        <p:spPr>
          <a:xfrm flipH="1">
            <a:off x="0" y="3440175"/>
            <a:ext cx="1948401" cy="170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4"/>
          <p:cNvPicPr preferRelativeResize="0"/>
          <p:nvPr/>
        </p:nvPicPr>
        <p:blipFill rotWithShape="1">
          <a:blip r:embed="rId3">
            <a:alphaModFix/>
          </a:blip>
          <a:srcRect t="71013" r="75562"/>
          <a:stretch/>
        </p:blipFill>
        <p:spPr>
          <a:xfrm rot="10800000">
            <a:off x="7464399" y="1"/>
            <a:ext cx="1679601" cy="114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4"/>
          <p:cNvPicPr preferRelativeResize="0"/>
          <p:nvPr/>
        </p:nvPicPr>
        <p:blipFill rotWithShape="1">
          <a:blip r:embed="rId4">
            <a:alphaModFix/>
          </a:blip>
          <a:srcRect l="78845" t="73568"/>
          <a:stretch/>
        </p:blipFill>
        <p:spPr>
          <a:xfrm>
            <a:off x="7999575" y="4244200"/>
            <a:ext cx="1144428" cy="89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4"/>
          <p:cNvPicPr preferRelativeResize="0"/>
          <p:nvPr/>
        </p:nvPicPr>
        <p:blipFill rotWithShape="1">
          <a:blip r:embed="rId5">
            <a:alphaModFix/>
          </a:blip>
          <a:srcRect l="48221" t="23786" r="41073" b="52512"/>
          <a:stretch/>
        </p:blipFill>
        <p:spPr>
          <a:xfrm>
            <a:off x="32000" y="432150"/>
            <a:ext cx="631849" cy="78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715100" y="1120350"/>
            <a:ext cx="6546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Orbitron Black"/>
              <a:buNone/>
              <a:defRPr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715099" y="1693050"/>
            <a:ext cx="5013600" cy="23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pic>
        <p:nvPicPr>
          <p:cNvPr id="51" name="Google Shape;51;p7"/>
          <p:cNvPicPr preferRelativeResize="0"/>
          <p:nvPr/>
        </p:nvPicPr>
        <p:blipFill rotWithShape="1">
          <a:blip r:embed="rId2">
            <a:alphaModFix/>
          </a:blip>
          <a:srcRect t="25975" r="13606"/>
          <a:stretch/>
        </p:blipFill>
        <p:spPr>
          <a:xfrm flipH="1">
            <a:off x="6152451" y="1505175"/>
            <a:ext cx="3048699" cy="369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7"/>
          <p:cNvPicPr preferRelativeResize="0"/>
          <p:nvPr/>
        </p:nvPicPr>
        <p:blipFill rotWithShape="1">
          <a:blip r:embed="rId3">
            <a:alphaModFix/>
          </a:blip>
          <a:srcRect l="36216" r="8193" b="21783"/>
          <a:stretch/>
        </p:blipFill>
        <p:spPr>
          <a:xfrm rot="-3604007">
            <a:off x="3690207" y="-2521955"/>
            <a:ext cx="4310386" cy="3716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7"/>
          <p:cNvPicPr preferRelativeResize="0"/>
          <p:nvPr/>
        </p:nvPicPr>
        <p:blipFill rotWithShape="1">
          <a:blip r:embed="rId4">
            <a:alphaModFix/>
          </a:blip>
          <a:srcRect t="81390" r="70414"/>
          <a:stretch/>
        </p:blipFill>
        <p:spPr>
          <a:xfrm>
            <a:off x="0" y="3194500"/>
            <a:ext cx="4080850" cy="1948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7"/>
          <p:cNvPicPr preferRelativeResize="0"/>
          <p:nvPr/>
        </p:nvPicPr>
        <p:blipFill rotWithShape="1">
          <a:blip r:embed="rId5">
            <a:alphaModFix/>
          </a:blip>
          <a:srcRect l="49705" t="23410" r="39918" b="51349"/>
          <a:stretch/>
        </p:blipFill>
        <p:spPr>
          <a:xfrm>
            <a:off x="82050" y="-265775"/>
            <a:ext cx="734326" cy="10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7"/>
          <p:cNvPicPr preferRelativeResize="0"/>
          <p:nvPr/>
        </p:nvPicPr>
        <p:blipFill rotWithShape="1">
          <a:blip r:embed="rId6">
            <a:alphaModFix/>
          </a:blip>
          <a:srcRect l="79561" t="72793"/>
          <a:stretch/>
        </p:blipFill>
        <p:spPr>
          <a:xfrm rot="10800000" flipH="1">
            <a:off x="7858925" y="-81201"/>
            <a:ext cx="1405752" cy="117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720000" y="1742775"/>
            <a:ext cx="2486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149600"/>
            <a:ext cx="1356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"/>
          </p:nvPr>
        </p:nvSpPr>
        <p:spPr>
          <a:xfrm>
            <a:off x="720000" y="2270475"/>
            <a:ext cx="2486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3"/>
          </p:nvPr>
        </p:nvSpPr>
        <p:spPr>
          <a:xfrm>
            <a:off x="3407063" y="1742775"/>
            <a:ext cx="2486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4" hasCustomPrompt="1"/>
          </p:nvPr>
        </p:nvSpPr>
        <p:spPr>
          <a:xfrm>
            <a:off x="3407063" y="1149600"/>
            <a:ext cx="1356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5"/>
          </p:nvPr>
        </p:nvSpPr>
        <p:spPr>
          <a:xfrm>
            <a:off x="3407063" y="2270475"/>
            <a:ext cx="2486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6"/>
          </p:nvPr>
        </p:nvSpPr>
        <p:spPr>
          <a:xfrm>
            <a:off x="720000" y="3596000"/>
            <a:ext cx="2486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3002825"/>
            <a:ext cx="1356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8"/>
          </p:nvPr>
        </p:nvSpPr>
        <p:spPr>
          <a:xfrm>
            <a:off x="720000" y="4123700"/>
            <a:ext cx="2486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9"/>
          </p:nvPr>
        </p:nvSpPr>
        <p:spPr>
          <a:xfrm>
            <a:off x="3407063" y="3596000"/>
            <a:ext cx="2486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13" hasCustomPrompt="1"/>
          </p:nvPr>
        </p:nvSpPr>
        <p:spPr>
          <a:xfrm>
            <a:off x="3407063" y="3002825"/>
            <a:ext cx="1356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4"/>
          </p:nvPr>
        </p:nvSpPr>
        <p:spPr>
          <a:xfrm>
            <a:off x="3407063" y="4123700"/>
            <a:ext cx="2486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94" name="Google Shape;94;p13"/>
          <p:cNvPicPr preferRelativeResize="0"/>
          <p:nvPr/>
        </p:nvPicPr>
        <p:blipFill rotWithShape="1">
          <a:blip r:embed="rId2">
            <a:alphaModFix/>
          </a:blip>
          <a:srcRect l="74431" t="63259"/>
          <a:stretch/>
        </p:blipFill>
        <p:spPr>
          <a:xfrm rot="10800000">
            <a:off x="-1" y="-1"/>
            <a:ext cx="1095250" cy="95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/>
          <p:cNvPicPr preferRelativeResize="0"/>
          <p:nvPr/>
        </p:nvPicPr>
        <p:blipFill rotWithShape="1">
          <a:blip r:embed="rId3">
            <a:alphaModFix/>
          </a:blip>
          <a:srcRect t="84156" r="68254"/>
          <a:stretch/>
        </p:blipFill>
        <p:spPr>
          <a:xfrm rot="10800000">
            <a:off x="6848475" y="2"/>
            <a:ext cx="2295526" cy="869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3"/>
          <p:cNvPicPr preferRelativeResize="0"/>
          <p:nvPr/>
        </p:nvPicPr>
        <p:blipFill rotWithShape="1">
          <a:blip r:embed="rId4">
            <a:alphaModFix/>
          </a:blip>
          <a:srcRect l="59847" t="31887" r="26205" b="46431"/>
          <a:stretch/>
        </p:blipFill>
        <p:spPr>
          <a:xfrm>
            <a:off x="0" y="4440450"/>
            <a:ext cx="804024" cy="7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 rotWithShape="1">
          <a:blip r:embed="rId5">
            <a:alphaModFix/>
          </a:blip>
          <a:srcRect r="6994" b="47028"/>
          <a:stretch/>
        </p:blipFill>
        <p:spPr>
          <a:xfrm>
            <a:off x="5181650" y="829575"/>
            <a:ext cx="4903685" cy="395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3"/>
          <p:cNvPicPr preferRelativeResize="0"/>
          <p:nvPr/>
        </p:nvPicPr>
        <p:blipFill rotWithShape="1">
          <a:blip r:embed="rId6">
            <a:alphaModFix/>
          </a:blip>
          <a:srcRect l="38080" b="21079"/>
          <a:stretch/>
        </p:blipFill>
        <p:spPr>
          <a:xfrm rot="5984443">
            <a:off x="4321824" y="4106799"/>
            <a:ext cx="5869200" cy="458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CUSTOM_1_1_1_1_1_1_1_1_1_1_1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67" name="Google Shape;167;p26"/>
          <p:cNvPicPr preferRelativeResize="0"/>
          <p:nvPr/>
        </p:nvPicPr>
        <p:blipFill rotWithShape="1">
          <a:blip r:embed="rId2">
            <a:alphaModFix/>
          </a:blip>
          <a:srcRect t="67858" r="75182"/>
          <a:stretch/>
        </p:blipFill>
        <p:spPr>
          <a:xfrm rot="372206">
            <a:off x="-308601" y="3993999"/>
            <a:ext cx="2090902" cy="1561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 rotWithShape="1">
          <a:blip r:embed="rId3">
            <a:alphaModFix/>
          </a:blip>
          <a:srcRect l="59914" t="31597" r="25851" b="48208"/>
          <a:stretch/>
        </p:blipFill>
        <p:spPr>
          <a:xfrm rot="3238494">
            <a:off x="8017671" y="693554"/>
            <a:ext cx="1343333" cy="1072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 rotWithShape="1">
          <a:blip r:embed="rId4">
            <a:alphaModFix/>
          </a:blip>
          <a:srcRect t="85758" r="73182"/>
          <a:stretch/>
        </p:blipFill>
        <p:spPr>
          <a:xfrm flipH="1">
            <a:off x="5883827" y="3875850"/>
            <a:ext cx="3307223" cy="133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 rotWithShape="1">
          <a:blip r:embed="rId5">
            <a:alphaModFix/>
          </a:blip>
          <a:srcRect l="71661" t="62125"/>
          <a:stretch/>
        </p:blipFill>
        <p:spPr>
          <a:xfrm rot="10800000">
            <a:off x="-70452" y="-42276"/>
            <a:ext cx="1707827" cy="138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>
            <a:spLocks noGrp="1"/>
          </p:cNvSpPr>
          <p:nvPr>
            <p:ph type="subTitle" idx="1"/>
          </p:nvPr>
        </p:nvSpPr>
        <p:spPr>
          <a:xfrm>
            <a:off x="1851000" y="2846250"/>
            <a:ext cx="5442000" cy="68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8"/>
          <p:cNvSpPr txBox="1">
            <a:spLocks noGrp="1"/>
          </p:cNvSpPr>
          <p:nvPr>
            <p:ph type="title"/>
          </p:nvPr>
        </p:nvSpPr>
        <p:spPr>
          <a:xfrm>
            <a:off x="1851000" y="1611750"/>
            <a:ext cx="5442000" cy="12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Orbitron Black"/>
              <a:buNone/>
              <a:defRPr sz="100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81" name="Google Shape;181;p28"/>
          <p:cNvPicPr preferRelativeResize="0"/>
          <p:nvPr/>
        </p:nvPicPr>
        <p:blipFill rotWithShape="1">
          <a:blip r:embed="rId2">
            <a:alphaModFix/>
          </a:blip>
          <a:srcRect l="85450" t="37677" b="38179"/>
          <a:stretch/>
        </p:blipFill>
        <p:spPr>
          <a:xfrm>
            <a:off x="8161725" y="2959800"/>
            <a:ext cx="1038702" cy="180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 rotWithShape="1">
          <a:blip r:embed="rId3">
            <a:alphaModFix/>
          </a:blip>
          <a:srcRect t="84158" r="70194"/>
          <a:stretch/>
        </p:blipFill>
        <p:spPr>
          <a:xfrm>
            <a:off x="-119775" y="3763000"/>
            <a:ext cx="3595300" cy="145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 rotWithShape="1">
          <a:blip r:embed="rId4">
            <a:alphaModFix/>
          </a:blip>
          <a:srcRect l="57981" t="27173" r="23159" b="46658"/>
          <a:stretch/>
        </p:blipFill>
        <p:spPr>
          <a:xfrm rot="5400000">
            <a:off x="-104300" y="1122000"/>
            <a:ext cx="950149" cy="74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8"/>
          <p:cNvPicPr preferRelativeResize="0"/>
          <p:nvPr/>
        </p:nvPicPr>
        <p:blipFill rotWithShape="1">
          <a:blip r:embed="rId5">
            <a:alphaModFix/>
          </a:blip>
          <a:srcRect l="39119" r="7203" b="22420"/>
          <a:stretch/>
        </p:blipFill>
        <p:spPr>
          <a:xfrm rot="1955675">
            <a:off x="1038049" y="-1962800"/>
            <a:ext cx="3179699" cy="281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8"/>
          <p:cNvPicPr preferRelativeResize="0"/>
          <p:nvPr/>
        </p:nvPicPr>
        <p:blipFill rotWithShape="1">
          <a:blip r:embed="rId6">
            <a:alphaModFix/>
          </a:blip>
          <a:srcRect l="72488" t="64626"/>
          <a:stretch/>
        </p:blipFill>
        <p:spPr>
          <a:xfrm rot="-5400000">
            <a:off x="7297251" y="194699"/>
            <a:ext cx="2135675" cy="167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2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subTitle" idx="1"/>
          </p:nvPr>
        </p:nvSpPr>
        <p:spPr>
          <a:xfrm>
            <a:off x="1205413" y="2444125"/>
            <a:ext cx="3078300" cy="6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>
            <a:endParaRPr/>
          </a:p>
        </p:txBody>
      </p:sp>
      <p:sp>
        <p:nvSpPr>
          <p:cNvPr id="195" name="Google Shape;195;p30"/>
          <p:cNvSpPr txBox="1">
            <a:spLocks noGrp="1"/>
          </p:cNvSpPr>
          <p:nvPr>
            <p:ph type="subTitle" idx="2"/>
          </p:nvPr>
        </p:nvSpPr>
        <p:spPr>
          <a:xfrm>
            <a:off x="4860288" y="2444125"/>
            <a:ext cx="3078300" cy="6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>
            <a:endParaRPr/>
          </a:p>
        </p:txBody>
      </p:sp>
      <p:sp>
        <p:nvSpPr>
          <p:cNvPr id="196" name="Google Shape;196;p30"/>
          <p:cNvSpPr txBox="1">
            <a:spLocks noGrp="1"/>
          </p:cNvSpPr>
          <p:nvPr>
            <p:ph type="subTitle" idx="3"/>
          </p:nvPr>
        </p:nvSpPr>
        <p:spPr>
          <a:xfrm>
            <a:off x="1205413" y="3079450"/>
            <a:ext cx="30783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0"/>
          <p:cNvSpPr txBox="1">
            <a:spLocks noGrp="1"/>
          </p:cNvSpPr>
          <p:nvPr>
            <p:ph type="subTitle" idx="4"/>
          </p:nvPr>
        </p:nvSpPr>
        <p:spPr>
          <a:xfrm>
            <a:off x="4860288" y="3079450"/>
            <a:ext cx="30783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99" name="Google Shape;199;p30"/>
          <p:cNvPicPr preferRelativeResize="0"/>
          <p:nvPr/>
        </p:nvPicPr>
        <p:blipFill rotWithShape="1">
          <a:blip r:embed="rId2">
            <a:alphaModFix/>
          </a:blip>
          <a:srcRect l="77226" t="71541"/>
          <a:stretch/>
        </p:blipFill>
        <p:spPr>
          <a:xfrm>
            <a:off x="7676162" y="4018050"/>
            <a:ext cx="1544550" cy="12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0"/>
          <p:cNvPicPr preferRelativeResize="0"/>
          <p:nvPr/>
        </p:nvPicPr>
        <p:blipFill rotWithShape="1">
          <a:blip r:embed="rId3">
            <a:alphaModFix/>
          </a:blip>
          <a:srcRect t="86589" r="71304"/>
          <a:stretch/>
        </p:blipFill>
        <p:spPr>
          <a:xfrm rot="10800000" flipH="1">
            <a:off x="-53937" y="-39299"/>
            <a:ext cx="2876001" cy="102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0"/>
          <p:cNvPicPr preferRelativeResize="0"/>
          <p:nvPr/>
        </p:nvPicPr>
        <p:blipFill rotWithShape="1">
          <a:blip r:embed="rId4">
            <a:alphaModFix/>
          </a:blip>
          <a:srcRect l="37752" r="8848" b="23348"/>
          <a:stretch/>
        </p:blipFill>
        <p:spPr>
          <a:xfrm flipH="1">
            <a:off x="7726067" y="-2779025"/>
            <a:ext cx="4309596" cy="379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0"/>
          <p:cNvPicPr preferRelativeResize="0"/>
          <p:nvPr/>
        </p:nvPicPr>
        <p:blipFill rotWithShape="1">
          <a:blip r:embed="rId5">
            <a:alphaModFix/>
          </a:blip>
          <a:srcRect l="47803" t="25148" r="40796" b="47691"/>
          <a:stretch/>
        </p:blipFill>
        <p:spPr>
          <a:xfrm flipH="1">
            <a:off x="-628984" y="1459549"/>
            <a:ext cx="1317315" cy="176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 rotWithShape="1">
          <a:blip r:embed="rId6">
            <a:alphaModFix/>
          </a:blip>
          <a:srcRect l="36584"/>
          <a:stretch/>
        </p:blipFill>
        <p:spPr>
          <a:xfrm>
            <a:off x="-1123975" y="4234300"/>
            <a:ext cx="3624637" cy="350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Orbitron"/>
              <a:buNone/>
              <a:defRPr sz="35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●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○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■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●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○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■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●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○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Chakra Petch"/>
              <a:buChar char="■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8" r:id="rId5"/>
    <p:sldLayoutId id="2147483659" r:id="rId6"/>
    <p:sldLayoutId id="2147483672" r:id="rId7"/>
    <p:sldLayoutId id="2147483674" r:id="rId8"/>
    <p:sldLayoutId id="2147483676" r:id="rId9"/>
    <p:sldLayoutId id="2147483682" r:id="rId10"/>
    <p:sldLayoutId id="2147483687" r:id="rId11"/>
    <p:sldLayoutId id="2147483688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microsoft.com/office/2007/relationships/hdphoto" Target="../media/hdphoto3.wdp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microsoft.com/office/2007/relationships/hdphoto" Target="../media/hdphoto6.wdp"/><Relationship Id="rId5" Type="http://schemas.openxmlformats.org/officeDocument/2006/relationships/image" Target="../media/image24.png"/><Relationship Id="rId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4AD80E00-DB1A-4ED8-B05A-11164D207ADD}"/>
              </a:ext>
            </a:extLst>
          </p:cNvPr>
          <p:cNvSpPr/>
          <p:nvPr/>
        </p:nvSpPr>
        <p:spPr>
          <a:xfrm>
            <a:off x="786733" y="274273"/>
            <a:ext cx="7131621" cy="1107996"/>
          </a:xfrm>
          <a:prstGeom prst="rect">
            <a:avLst/>
          </a:prstGeom>
          <a:gradFill rotWithShape="1">
            <a:gsLst>
              <a:gs pos="0">
                <a:srgbClr val="90C226">
                  <a:tint val="96000"/>
                  <a:lumMod val="100000"/>
                </a:srgbClr>
              </a:gs>
              <a:gs pos="78000">
                <a:srgbClr val="90C226">
                  <a:shade val="94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extrusionH="247650" prstMaterial="plastic">
            <a:bevelT w="247650" h="323850"/>
            <a:bevelB w="114300" h="190500"/>
          </a:sp3d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438150" h="57785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>
                <a:ln/>
                <a:solidFill>
                  <a:srgbClr val="E6B91E"/>
                </a:solidFill>
                <a:effectLst/>
                <a:uLnTx/>
                <a:uFillTx/>
                <a:latin typeface="Broadway" panose="04040905080B02020502" pitchFamily="82" charset="0"/>
                <a:ea typeface="+mn-ea"/>
                <a:cs typeface="+mn-cs"/>
              </a:rPr>
              <a:t>TAREA HITO 3</a:t>
            </a:r>
            <a:endParaRPr kumimoji="0" lang="es-ES" sz="6600" b="1" i="0" u="none" strike="noStrike" kern="1200" cap="none" spc="0" normalizeH="0" baseline="0" noProof="0" dirty="0">
              <a:ln/>
              <a:solidFill>
                <a:srgbClr val="E6B91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C8C203D-3A41-7879-FF22-4854FF2EF0BE}"/>
              </a:ext>
            </a:extLst>
          </p:cNvPr>
          <p:cNvSpPr/>
          <p:nvPr/>
        </p:nvSpPr>
        <p:spPr>
          <a:xfrm>
            <a:off x="1105157" y="1576018"/>
            <a:ext cx="6307580" cy="2739211"/>
          </a:xfrm>
          <a:prstGeom prst="rect">
            <a:avLst/>
          </a:prstGeom>
          <a:solidFill>
            <a:srgbClr val="7030A0"/>
          </a:solidFill>
          <a:ln w="19050" cap="rnd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 prstMaterial="matte">
            <a:bevelT w="730250" h="514350"/>
            <a:bevelB w="0" h="146050"/>
          </a:sp3d>
        </p:spPr>
        <p:txBody>
          <a:bodyPr wrap="square" lIns="91440" tIns="45720" rIns="91440" bIns="4572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black"/>
              </a:solidFill>
              <a:effectLst>
                <a:outerShdw blurRad="12700" dist="38100" dir="2700000" algn="tl" rotWithShape="0">
                  <a:prstClr val="white">
                    <a:lumMod val="50000"/>
                  </a:prstClr>
                </a:outerShdw>
              </a:effectLst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algn="just"/>
            <a:r>
              <a:rPr lang="es-ES" sz="20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NOMBRE: BRAYAN JOSE VILLCA ICHUTA</a:t>
            </a:r>
          </a:p>
          <a:p>
            <a:pPr algn="just"/>
            <a:r>
              <a:rPr lang="es-ES" sz="20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CARRERA: INGIENERIA DE SISTEMAS</a:t>
            </a:r>
          </a:p>
          <a:p>
            <a:pPr algn="just"/>
            <a:r>
              <a:rPr lang="es-ES" sz="20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CODIGO ESTUDAINTIL: SIS11546719</a:t>
            </a:r>
          </a:p>
          <a:p>
            <a:pPr algn="just"/>
            <a:r>
              <a:rPr lang="es-ES" sz="20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UNIVERSIDAD: UNIFRANZ</a:t>
            </a:r>
          </a:p>
          <a:p>
            <a:pPr algn="just"/>
            <a:r>
              <a:rPr lang="es-ES" sz="20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DOCENTE: WILLIAM RODDY BARRA PAREDES</a:t>
            </a:r>
          </a:p>
          <a:p>
            <a:pPr algn="just"/>
            <a:r>
              <a:rPr lang="es-ES" sz="20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FECHA DE ENTEGA: 24/10/2022</a:t>
            </a:r>
            <a:endParaRPr kumimoji="0" lang="es-ES" sz="32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black"/>
              </a:solidFill>
              <a:effectLst>
                <a:outerShdw blurRad="12700" dist="38100" dir="2700000" algn="tl" rotWithShape="0">
                  <a:prstClr val="white">
                    <a:lumMod val="50000"/>
                  </a:prstClr>
                </a:outerShdw>
              </a:effectLst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2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black"/>
              </a:solidFill>
              <a:effectLst>
                <a:outerShdw blurRad="12700" dist="38100" dir="2700000" algn="tl" rotWithShape="0">
                  <a:prstClr val="white">
                    <a:lumMod val="50000"/>
                  </a:prstClr>
                </a:outerShdw>
              </a:effectLst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249C190-62C6-1A05-67DE-4847C8A47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4677" y1="43008" x2="64677" y2="43008"/>
                        <a14:foregroundMark x1="65423" y1="51451" x2="65423" y2="51451"/>
                        <a14:foregroundMark x1="33333" y1="48285" x2="33333" y2="48285"/>
                        <a14:foregroundMark x1="34080" y1="50923" x2="34080" y2="50923"/>
                        <a14:foregroundMark x1="33582" y1="53562" x2="33582" y2="53562"/>
                        <a14:foregroundMark x1="33582" y1="56201" x2="33582" y2="56201"/>
                        <a14:foregroundMark x1="36070" y1="56201" x2="36070" y2="56201"/>
                        <a14:foregroundMark x1="38308" y1="56464" x2="38308" y2="56464"/>
                        <a14:foregroundMark x1="40299" y1="56201" x2="40299" y2="56201"/>
                        <a14:foregroundMark x1="62438" y1="17942" x2="62438" y2="17942"/>
                        <a14:foregroundMark x1="65423" y1="17678" x2="65423" y2="17678"/>
                        <a14:foregroundMark x1="67164" y1="17414" x2="67164" y2="17414"/>
                        <a14:foregroundMark x1="70149" y1="17414" x2="70149" y2="17414"/>
                        <a14:foregroundMark x1="69900" y1="20317" x2="69900" y2="20317"/>
                        <a14:foregroundMark x1="69900" y1="22691" x2="69900" y2="22691"/>
                        <a14:foregroundMark x1="69900" y1="25330" x2="69900" y2="25330"/>
                        <a14:foregroundMark x1="27612" y1="67546" x2="27612" y2="67546"/>
                        <a14:foregroundMark x1="26368" y1="68602" x2="26368" y2="68602"/>
                        <a14:foregroundMark x1="29104" y1="72296" x2="29104" y2="72296"/>
                        <a14:foregroundMark x1="29602" y1="75726" x2="29602" y2="75726"/>
                        <a14:foregroundMark x1="28607" y1="76253" x2="28607" y2="76253"/>
                        <a14:foregroundMark x1="26866" y1="76253" x2="26866" y2="76253"/>
                        <a14:foregroundMark x1="34577" y1="85224" x2="34577" y2="85224"/>
                        <a14:foregroundMark x1="39801" y1="86544" x2="39801" y2="86544"/>
                        <a14:foregroundMark x1="42786" y1="85752" x2="42786" y2="85752"/>
                        <a14:foregroundMark x1="50995" y1="86280" x2="50995" y2="86280"/>
                        <a14:foregroundMark x1="53483" y1="86016" x2="53483" y2="86016"/>
                        <a14:foregroundMark x1="59453" y1="86807" x2="59453" y2="86807"/>
                        <a14:foregroundMark x1="65423" y1="86544" x2="65423" y2="86544"/>
                        <a14:foregroundMark x1="70647" y1="87863" x2="70647" y2="87863"/>
                        <a14:foregroundMark x1="76119" y1="85752" x2="76119" y2="85752"/>
                        <a14:foregroundMark x1="78607" y1="85752" x2="78607" y2="85752"/>
                        <a14:foregroundMark x1="84328" y1="85752" x2="84328" y2="85752"/>
                        <a14:foregroundMark x1="78358" y1="72823" x2="78358" y2="72823"/>
                        <a14:foregroundMark x1="71642" y1="73087" x2="71642" y2="73087"/>
                        <a14:foregroundMark x1="69154" y1="73087" x2="69154" y2="73087"/>
                        <a14:foregroundMark x1="66667" y1="72296" x2="66667" y2="72296"/>
                        <a14:foregroundMark x1="69900" y1="70976" x2="69900" y2="70976"/>
                        <a14:foregroundMark x1="32090" y1="74142" x2="35821" y2="75726"/>
                        <a14:foregroundMark x1="32338" y1="70185" x2="32338" y2="70185"/>
                        <a14:foregroundMark x1="35572" y1="67810" x2="35572" y2="67810"/>
                        <a14:foregroundMark x1="44735" y1="74670" x2="45274" y2="75989"/>
                        <a14:foregroundMark x1="44519" y1="74142" x2="44735" y2="74670"/>
                        <a14:foregroundMark x1="42040" y1="68074" x2="43545" y2="71759"/>
                        <a14:foregroundMark x1="49751" y1="70712" x2="49751" y2="70712"/>
                        <a14:foregroundMark x1="49751" y1="67810" x2="49751" y2="67810"/>
                        <a14:foregroundMark x1="51244" y1="67810" x2="51244" y2="67810"/>
                        <a14:foregroundMark x1="52239" y1="75198" x2="52239" y2="75198"/>
                        <a14:foregroundMark x1="50000" y1="76781" x2="50000" y2="76781"/>
                        <a14:foregroundMark x1="49005" y1="76253" x2="49005" y2="76253"/>
                        <a14:foregroundMark x1="58458" y1="73087" x2="58458" y2="73087"/>
                        <a14:foregroundMark x1="56965" y1="76517" x2="56965" y2="76517"/>
                        <a14:foregroundMark x1="61940" y1="72559" x2="61940" y2="72559"/>
                        <a14:foregroundMark x1="63930" y1="70185" x2="63930" y2="70185"/>
                        <a14:foregroundMark x1="65672" y1="70712" x2="65672" y2="70712"/>
                        <a14:foregroundMark x1="27363" y1="65172" x2="27363" y2="65172"/>
                        <a14:foregroundMark x1="26866" y1="64380" x2="26866" y2="64380"/>
                        <a14:foregroundMark x1="26368" y1="63061" x2="26368" y2="63061"/>
                        <a14:foregroundMark x1="26368" y1="63061" x2="26368" y2="63061"/>
                        <a14:foregroundMark x1="28856" y1="63325" x2="28856" y2="63325"/>
                        <a14:foregroundMark x1="28856" y1="63325" x2="28856" y2="63325"/>
                        <a14:foregroundMark x1="28856" y1="63325" x2="28856" y2="65172"/>
                        <a14:foregroundMark x1="30597" y1="64116" x2="30597" y2="64116"/>
                        <a14:foregroundMark x1="30597" y1="64644" x2="30597" y2="65172"/>
                        <a14:foregroundMark x1="30597" y1="62269" x2="30597" y2="62269"/>
                        <a14:foregroundMark x1="30597" y1="62269" x2="30597" y2="62269"/>
                        <a14:foregroundMark x1="30597" y1="62269" x2="30597" y2="62797"/>
                        <a14:foregroundMark x1="38433" y1="64644" x2="45025" y2="64908"/>
                        <a14:foregroundMark x1="31841" y1="64380" x2="38433" y2="64644"/>
                        <a14:foregroundMark x1="43781" y1="64380" x2="43781" y2="64380"/>
                        <a14:foregroundMark x1="42786" y1="63588" x2="42786" y2="63588"/>
                        <a14:foregroundMark x1="42786" y1="62797" x2="42786" y2="62797"/>
                        <a14:foregroundMark x1="42786" y1="62797" x2="42786" y2="62797"/>
                        <a14:foregroundMark x1="43035" y1="62797" x2="43781" y2="62797"/>
                        <a14:foregroundMark x1="44527" y1="63325" x2="44527" y2="63325"/>
                        <a14:foregroundMark x1="45771" y1="64116" x2="45771" y2="64116"/>
                        <a14:foregroundMark x1="45771" y1="64116" x2="45771" y2="64116"/>
                        <a14:foregroundMark x1="43284" y1="65699" x2="43284" y2="65699"/>
                        <a14:backgroundMark x1="43781" y1="74142" x2="43781" y2="74142"/>
                        <a14:backgroundMark x1="43781" y1="73615" x2="44030" y2="70185"/>
                        <a14:backgroundMark x1="44279" y1="73879" x2="44279" y2="73879"/>
                        <a14:backgroundMark x1="44527" y1="74670" x2="44527" y2="74670"/>
                        <a14:backgroundMark x1="44776" y1="74670" x2="44527" y2="71768"/>
                        <a14:backgroundMark x1="43781" y1="72823" x2="43781" y2="72823"/>
                        <a14:backgroundMark x1="43781" y1="73351" x2="43781" y2="73351"/>
                        <a14:backgroundMark x1="44279" y1="74142" x2="44279" y2="74142"/>
                        <a14:backgroundMark x1="45025" y1="73615" x2="45025" y2="73615"/>
                        <a14:backgroundMark x1="44776" y1="73615" x2="44776" y2="73615"/>
                        <a14:backgroundMark x1="44527" y1="72296" x2="44527" y2="72296"/>
                        <a14:backgroundMark x1="44527" y1="72296" x2="44527" y2="72296"/>
                        <a14:backgroundMark x1="44527" y1="72823" x2="44527" y2="72823"/>
                        <a14:backgroundMark x1="44527" y1="73087" x2="44030" y2="73879"/>
                        <a14:backgroundMark x1="44279" y1="73615" x2="44279" y2="73615"/>
                        <a14:backgroundMark x1="43781" y1="72032" x2="43781" y2="69393"/>
                        <a14:backgroundMark x1="57463" y1="71768" x2="57463" y2="71768"/>
                        <a14:backgroundMark x1="73632" y1="71768" x2="73632" y2="71768"/>
                        <a14:backgroundMark x1="55224" y1="86280" x2="55224" y2="86280"/>
                        <a14:backgroundMark x1="43035" y1="64644" x2="43035" y2="64644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913" y="3349042"/>
            <a:ext cx="2049640" cy="1932372"/>
          </a:xfrm>
          <a:prstGeom prst="rect">
            <a:avLst/>
          </a:prstGeom>
          <a:effectLst>
            <a:outerShdw dist="406400" dir="21540000" sx="106000" sy="106000" algn="ctr" rotWithShape="0">
              <a:srgbClr val="000000">
                <a:alpha val="42000"/>
              </a:srgb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A16F970-2583-6849-C5D8-08A1713E7E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19" y="3634800"/>
            <a:ext cx="1814476" cy="13608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x="125000" sy="125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368300" h="101600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0456E691-477A-C0D8-0E7D-92A401D6CD85}"/>
              </a:ext>
            </a:extLst>
          </p:cNvPr>
          <p:cNvSpPr/>
          <p:nvPr/>
        </p:nvSpPr>
        <p:spPr>
          <a:xfrm>
            <a:off x="1176624" y="348916"/>
            <a:ext cx="6429641" cy="3231654"/>
          </a:xfrm>
          <a:prstGeom prst="rect">
            <a:avLst/>
          </a:prstGeom>
          <a:gradFill rotWithShape="1">
            <a:gsLst>
              <a:gs pos="0">
                <a:srgbClr val="90C226">
                  <a:tint val="96000"/>
                  <a:lumMod val="100000"/>
                </a:srgbClr>
              </a:gs>
              <a:gs pos="78000">
                <a:srgbClr val="90C226">
                  <a:shade val="94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extrusionH="247650" prstMaterial="plastic">
            <a:bevelT w="247650" h="323850"/>
            <a:bevelB w="114300" h="190500"/>
          </a:sp3d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438150" h="57785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600" b="1" i="0" u="none" strike="noStrike" kern="1200" cap="none" spc="0" normalizeH="0" baseline="0" noProof="0" dirty="0">
              <a:ln>
                <a:noFill/>
              </a:ln>
              <a:blipFill>
                <a:blip r:embed="rId3"/>
                <a:tile tx="0" ty="0" sx="100000" sy="100000" flip="none" algn="tl"/>
              </a:blipFill>
              <a:effectLst>
                <a:glow rad="228600">
                  <a:srgbClr val="E6B91E">
                    <a:satMod val="175000"/>
                    <a:alpha val="40000"/>
                  </a:srgbClr>
                </a:glow>
              </a:effectLst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>
                <a:ln>
                  <a:noFill/>
                </a:ln>
                <a:blipFill>
                  <a:blip r:embed="rId3"/>
                  <a:tile tx="0" ty="0" sx="100000" sy="100000" flip="none" algn="tl"/>
                </a:blipFill>
                <a:effectLst>
                  <a:glow rad="228600">
                    <a:srgbClr val="E6B91E">
                      <a:satMod val="175000"/>
                      <a:alpha val="40000"/>
                    </a:srgbClr>
                  </a:glow>
                </a:effectLst>
                <a:uLnTx/>
                <a:uFillTx/>
                <a:latin typeface="Trebuchet MS" panose="020B0603020202020204"/>
                <a:ea typeface="+mn-ea"/>
                <a:cs typeface="+mn-cs"/>
              </a:rPr>
              <a:t>MANEJO DE CONCEPTOS      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600" b="1" i="0" u="none" strike="noStrike" kern="1200" cap="none" spc="0" normalizeH="0" baseline="0" noProof="0" dirty="0">
              <a:ln/>
              <a:solidFill>
                <a:srgbClr val="E6B91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19E6432-F47A-8E9B-A242-85904A184D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68" b="97153" l="2625" r="97625">
                        <a14:foregroundMark x1="17000" y1="23132" x2="17000" y2="23132"/>
                        <a14:foregroundMark x1="6125" y1="36655" x2="6125" y2="36655"/>
                        <a14:foregroundMark x1="14875" y1="80071" x2="14875" y2="80071"/>
                        <a14:foregroundMark x1="16250" y1="77224" x2="10625" y2="77224"/>
                        <a14:foregroundMark x1="20625" y1="77936" x2="13000" y2="75801"/>
                        <a14:foregroundMark x1="14000" y1="79359" x2="7250" y2="79004"/>
                        <a14:foregroundMark x1="15750" y1="74733" x2="11500" y2="76512"/>
                        <a14:foregroundMark x1="7250" y1="74733" x2="7250" y2="74733"/>
                        <a14:foregroundMark x1="4875" y1="79715" x2="4875" y2="79715"/>
                        <a14:foregroundMark x1="4625" y1="81139" x2="4125" y2="77580"/>
                        <a14:foregroundMark x1="20250" y1="79004" x2="21375" y2="79004"/>
                        <a14:foregroundMark x1="22375" y1="74733" x2="22750" y2="77936"/>
                        <a14:foregroundMark x1="9250" y1="27046" x2="9250" y2="27046"/>
                        <a14:foregroundMark x1="12625" y1="20641" x2="15250" y2="24911"/>
                        <a14:foregroundMark x1="89500" y1="32740" x2="88875" y2="42705"/>
                        <a14:foregroundMark x1="89625" y1="20996" x2="93125" y2="32028"/>
                        <a14:foregroundMark x1="96500" y1="6050" x2="96500" y2="6050"/>
                        <a14:foregroundMark x1="97625" y1="1779" x2="97625" y2="1779"/>
                        <a14:foregroundMark x1="96125" y1="40569" x2="96125" y2="40569"/>
                        <a14:foregroundMark x1="90500" y1="65125" x2="90500" y2="65125"/>
                        <a14:foregroundMark x1="92625" y1="63701" x2="92625" y2="63701"/>
                        <a14:foregroundMark x1="85750" y1="67260" x2="85750" y2="67260"/>
                        <a14:foregroundMark x1="88000" y1="67616" x2="88000" y2="67616"/>
                        <a14:foregroundMark x1="21500" y1="74733" x2="18500" y2="75801"/>
                        <a14:foregroundMark x1="9750" y1="75801" x2="9375" y2="75801"/>
                        <a14:foregroundMark x1="5375" y1="75801" x2="5375" y2="75801"/>
                        <a14:foregroundMark x1="3750" y1="73665" x2="3625" y2="79715"/>
                        <a14:foregroundMark x1="3500" y1="82206" x2="3500" y2="82206"/>
                        <a14:foregroundMark x1="3125" y1="77580" x2="3125" y2="77580"/>
                        <a14:foregroundMark x1="2875" y1="76512" x2="2875" y2="76512"/>
                        <a14:foregroundMark x1="2875" y1="74021" x2="2875" y2="74021"/>
                        <a14:foregroundMark x1="2875" y1="75801" x2="2875" y2="80427"/>
                        <a14:foregroundMark x1="6125" y1="80427" x2="9625" y2="80783"/>
                        <a14:foregroundMark x1="11875" y1="82206" x2="22125" y2="80427"/>
                        <a14:foregroundMark x1="23000" y1="73310" x2="23000" y2="80071"/>
                        <a14:foregroundMark x1="23500" y1="81851" x2="23500" y2="81851"/>
                        <a14:foregroundMark x1="2875" y1="82918" x2="2875" y2="82918"/>
                        <a14:foregroundMark x1="2625" y1="72598" x2="2625" y2="72598"/>
                        <a14:foregroundMark x1="27750" y1="74733" x2="27875" y2="79004"/>
                        <a14:foregroundMark x1="34625" y1="74733" x2="28875" y2="77580"/>
                        <a14:foregroundMark x1="30875" y1="78292" x2="42625" y2="77936"/>
                        <a14:foregroundMark x1="42625" y1="77936" x2="33375" y2="74377"/>
                        <a14:foregroundMark x1="42500" y1="73665" x2="42250" y2="73665"/>
                        <a14:foregroundMark x1="45250" y1="73310" x2="45250" y2="73310"/>
                        <a14:foregroundMark x1="47125" y1="73310" x2="47125" y2="73310"/>
                        <a14:foregroundMark x1="47375" y1="75445" x2="47375" y2="76868"/>
                        <a14:foregroundMark x1="47500" y1="79004" x2="47500" y2="79004"/>
                        <a14:foregroundMark x1="47375" y1="81495" x2="46125" y2="82562"/>
                        <a14:foregroundMark x1="38125" y1="82918" x2="36875" y2="82918"/>
                        <a14:foregroundMark x1="30250" y1="82206" x2="29000" y2="82206"/>
                        <a14:foregroundMark x1="29750" y1="81139" x2="33125" y2="81495"/>
                        <a14:foregroundMark x1="34500" y1="81139" x2="43000" y2="81139"/>
                        <a14:foregroundMark x1="27250" y1="81851" x2="27250" y2="81851"/>
                        <a14:foregroundMark x1="24750" y1="21708" x2="24750" y2="21708"/>
                        <a14:foregroundMark x1="62250" y1="91815" x2="62250" y2="91815"/>
                        <a14:foregroundMark x1="78875" y1="75445" x2="79125" y2="77224"/>
                        <a14:foregroundMark x1="69625" y1="76157" x2="69625" y2="76157"/>
                        <a14:foregroundMark x1="71250" y1="76512" x2="69500" y2="79715"/>
                        <a14:foregroundMark x1="70000" y1="78292" x2="57125" y2="79715"/>
                        <a14:foregroundMark x1="61875" y1="76512" x2="54000" y2="76512"/>
                        <a14:foregroundMark x1="66250" y1="80427" x2="69375" y2="81851"/>
                        <a14:foregroundMark x1="72500" y1="74377" x2="72625" y2="79004"/>
                        <a14:foregroundMark x1="61500" y1="96441" x2="61375" y2="97153"/>
                        <a14:foregroundMark x1="54750" y1="81139" x2="54000" y2="81139"/>
                        <a14:foregroundMark x1="53375" y1="75089" x2="53125" y2="77224"/>
                        <a14:foregroundMark x1="62750" y1="73310" x2="62750" y2="73310"/>
                        <a14:foregroundMark x1="96250" y1="48043" x2="96250" y2="48043"/>
                        <a14:foregroundMark x1="50625" y1="52313" x2="50625" y2="52313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37735" y="2531581"/>
            <a:ext cx="5972888" cy="2097977"/>
          </a:xfrm>
          <a:prstGeom prst="rect">
            <a:avLst/>
          </a:prstGeom>
          <a:effectLst>
            <a:outerShdw blurRad="50800" dist="749300" dir="2880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 w="635000" h="476250"/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adroTexto 40">
            <a:extLst>
              <a:ext uri="{FF2B5EF4-FFF2-40B4-BE49-F238E27FC236}">
                <a16:creationId xmlns:a16="http://schemas.microsoft.com/office/drawing/2014/main" id="{7752CEAE-13DD-97A5-E234-0A120BEB7439}"/>
              </a:ext>
            </a:extLst>
          </p:cNvPr>
          <p:cNvSpPr txBox="1"/>
          <p:nvPr/>
        </p:nvSpPr>
        <p:spPr>
          <a:xfrm>
            <a:off x="545635" y="205584"/>
            <a:ext cx="7233820" cy="261610"/>
          </a:xfrm>
          <a:prstGeom prst="rect">
            <a:avLst/>
          </a:prstGeom>
          <a:gradFill flip="none" rotWithShape="1">
            <a:gsLst>
              <a:gs pos="0">
                <a:srgbClr val="E6B91E">
                  <a:lumMod val="67000"/>
                </a:srgbClr>
              </a:gs>
              <a:gs pos="48000">
                <a:srgbClr val="E6B91E">
                  <a:lumMod val="97000"/>
                  <a:lumOff val="3000"/>
                </a:srgbClr>
              </a:gs>
              <a:gs pos="100000">
                <a:srgbClr val="E6B91E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BO" sz="1100" i="0" u="none" strike="noStrike" kern="1200" normalizeH="0" baseline="0" noProof="0" dirty="0">
                <a:solidFill>
                  <a:schemeClr val="tx1"/>
                </a:solidFill>
                <a:uLnTx/>
                <a:uFillTx/>
                <a:latin typeface="Garamond" panose="02020404030301010803" pitchFamily="18" charset="0"/>
                <a:ea typeface="+mn-ea"/>
                <a:cs typeface="Times New Roman" panose="02020603050405020304" pitchFamily="18" charset="0"/>
              </a:rPr>
              <a:t>1. Adjuntar el diagrama E-R GENERADO por su editor (DATAGRIP o SQL SERVER MANAGEMENTS STUDIO) </a:t>
            </a:r>
            <a:endParaRPr kumimoji="0" lang="es-ES" sz="1100" i="0" u="none" strike="noStrike" kern="1200" normalizeH="0" baseline="0" noProof="0" dirty="0">
              <a:solidFill>
                <a:schemeClr val="tx1"/>
              </a:solidFill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DFE07E53-F6C4-0180-9623-5E0A861B3CE3}"/>
              </a:ext>
            </a:extLst>
          </p:cNvPr>
          <p:cNvSpPr txBox="1"/>
          <p:nvPr/>
        </p:nvSpPr>
        <p:spPr>
          <a:xfrm>
            <a:off x="1059029" y="2502611"/>
            <a:ext cx="2335216" cy="1446550"/>
          </a:xfrm>
          <a:prstGeom prst="rect">
            <a:avLst/>
          </a:prstGeom>
          <a:gradFill flip="none" rotWithShape="1">
            <a:gsLst>
              <a:gs pos="0">
                <a:srgbClr val="E6B91E">
                  <a:lumMod val="67000"/>
                </a:srgbClr>
              </a:gs>
              <a:gs pos="48000">
                <a:srgbClr val="E6B91E">
                  <a:lumMod val="97000"/>
                  <a:lumOff val="3000"/>
                </a:srgbClr>
              </a:gs>
              <a:gs pos="100000">
                <a:srgbClr val="E6B91E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i="0" u="none" strike="noStrike" kern="1200" normalizeH="0" baseline="0" noProof="0" dirty="0">
                <a:solidFill>
                  <a:schemeClr val="tx1"/>
                </a:solidFill>
                <a:uLnTx/>
                <a:uFillTx/>
                <a:latin typeface="Garamond" panose="02020404030301010803" pitchFamily="18" charset="0"/>
                <a:ea typeface="+mn-ea"/>
                <a:cs typeface="Helvetica" panose="020B0604020202020204" pitchFamily="34" charset="0"/>
              </a:rPr>
              <a:t>2. ¿Que es DDL y DML, adicionalmente muestra un ejemplo en la base de datos UNIFRANZITOS?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100" i="0" u="none" strike="noStrike" kern="1200" normalizeH="0" baseline="0" noProof="0" dirty="0">
              <a:solidFill>
                <a:schemeClr val="tx1"/>
              </a:solidFill>
              <a:uLnTx/>
              <a:uFillTx/>
              <a:latin typeface="Garamond" panose="02020404030301010803" pitchFamily="18" charset="0"/>
              <a:ea typeface="+mn-ea"/>
              <a:cs typeface="Helvetica" panose="020B0604020202020204" pitchFamily="34" charset="0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i="0" u="none" strike="noStrike" kern="1200" normalizeH="0" baseline="0" noProof="0" dirty="0">
                <a:solidFill>
                  <a:schemeClr val="tx1"/>
                </a:solidFill>
                <a:uLnTx/>
                <a:uFillTx/>
                <a:latin typeface="Garamond" panose="02020404030301010803" pitchFamily="18" charset="0"/>
                <a:ea typeface="+mn-ea"/>
                <a:cs typeface="Helvetica" panose="020B0604020202020204" pitchFamily="34" charset="0"/>
              </a:rPr>
              <a:t>R. DDL quiere decir Lenguaje de Definición de Datos y  DML quiere decir Lenguaje de Manipulación de Datos. 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E9876F60-CFD1-E5DC-66B0-1AE3EEEC381E}"/>
              </a:ext>
            </a:extLst>
          </p:cNvPr>
          <p:cNvSpPr txBox="1"/>
          <p:nvPr/>
        </p:nvSpPr>
        <p:spPr>
          <a:xfrm>
            <a:off x="3563510" y="2017752"/>
            <a:ext cx="3102761" cy="1107996"/>
          </a:xfrm>
          <a:prstGeom prst="rect">
            <a:avLst/>
          </a:prstGeom>
          <a:gradFill flip="none" rotWithShape="1">
            <a:gsLst>
              <a:gs pos="0">
                <a:srgbClr val="E6B91E">
                  <a:lumMod val="67000"/>
                </a:srgbClr>
              </a:gs>
              <a:gs pos="48000">
                <a:srgbClr val="E6B91E">
                  <a:lumMod val="97000"/>
                  <a:lumOff val="3000"/>
                </a:srgbClr>
              </a:gs>
              <a:gs pos="100000">
                <a:srgbClr val="E6B91E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normalizeH="0" baseline="0" noProof="0" dirty="0">
                <a:solidFill>
                  <a:schemeClr val="tx1"/>
                </a:solidFill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3. ¿Que significa PRIMARY KEY y FOREIGN KEY?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i="0" u="none" strike="noStrike" kern="1200" normalizeH="0" baseline="0" noProof="0" dirty="0">
              <a:solidFill>
                <a:schemeClr val="tx1"/>
              </a:solidFill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normalizeH="0" baseline="0" noProof="0" dirty="0">
                <a:solidFill>
                  <a:schemeClr val="tx1"/>
                </a:solidFill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R. Primary key es el atributo unico y que distingue a un objeto de otro y Foreign key es un commando para relacionar dos tablas mediante el Primary key  </a:t>
            </a:r>
            <a:endParaRPr kumimoji="0" lang="es-ES" sz="1100" i="0" u="none" strike="noStrike" kern="1200" normalizeH="0" baseline="0" noProof="0" dirty="0">
              <a:solidFill>
                <a:schemeClr val="tx1"/>
              </a:solidFill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AE1F3CC2-E173-48D4-3DAB-DE546FD739BC}"/>
              </a:ext>
            </a:extLst>
          </p:cNvPr>
          <p:cNvSpPr txBox="1"/>
          <p:nvPr/>
        </p:nvSpPr>
        <p:spPr>
          <a:xfrm>
            <a:off x="3474530" y="3435473"/>
            <a:ext cx="2675184" cy="1446550"/>
          </a:xfrm>
          <a:prstGeom prst="rect">
            <a:avLst/>
          </a:prstGeom>
          <a:gradFill flip="none" rotWithShape="1">
            <a:gsLst>
              <a:gs pos="0">
                <a:srgbClr val="E6B91E">
                  <a:lumMod val="67000"/>
                </a:srgbClr>
              </a:gs>
              <a:gs pos="48000">
                <a:srgbClr val="E6B91E">
                  <a:lumMod val="97000"/>
                  <a:lumOff val="3000"/>
                </a:srgbClr>
              </a:gs>
              <a:gs pos="100000">
                <a:srgbClr val="E6B91E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i="0" u="none" strike="noStrike" kern="1200" normalizeH="0" baseline="0" noProof="0" dirty="0">
                <a:solidFill>
                  <a:schemeClr val="tx1"/>
                </a:solidFill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4. Defina que es una TABLA y el uso de IDENTITY.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100" i="0" u="none" strike="noStrike" kern="1200" normalizeH="0" baseline="0" noProof="0" dirty="0">
              <a:solidFill>
                <a:schemeClr val="tx1"/>
              </a:solidFill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i="0" u="none" strike="noStrike" kern="1200" normalizeH="0" baseline="0" noProof="0" dirty="0">
                <a:solidFill>
                  <a:schemeClr val="tx1"/>
                </a:solidFill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R. Una tabla es se podría decir que es una entidad con ciertos atributos de n cantidad y el Identity es un comando que nos permite generar un numero de manera ordenada y único.</a:t>
            </a:r>
          </a:p>
        </p:txBody>
      </p:sp>
      <p:pic>
        <p:nvPicPr>
          <p:cNvPr id="45" name="Imagen 44">
            <a:extLst>
              <a:ext uri="{FF2B5EF4-FFF2-40B4-BE49-F238E27FC236}">
                <a16:creationId xmlns:a16="http://schemas.microsoft.com/office/drawing/2014/main" id="{E915B3FB-CDF7-8B51-1838-917C8D9A6B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7" b="89701" l="2833" r="89991">
                        <a14:foregroundMark x1="7649" y1="13289" x2="7649" y2="13289"/>
                        <a14:foregroundMark x1="4249" y1="13621" x2="4533" y2="70764"/>
                        <a14:foregroundMark x1="78659" y1="32226" x2="83003" y2="48173"/>
                        <a14:foregroundMark x1="59773" y1="38206" x2="59773" y2="38206"/>
                        <a14:foregroundMark x1="59868" y1="38206" x2="64967" y2="37542"/>
                        <a14:foregroundMark x1="64967" y1="37542" x2="74504" y2="37542"/>
                        <a14:foregroundMark x1="59490" y1="38206" x2="51369" y2="38870"/>
                        <a14:foregroundMark x1="79887" y1="24252" x2="79887" y2="24252"/>
                        <a14:foregroundMark x1="86119" y1="22259" x2="76959" y2="24917"/>
                        <a14:foregroundMark x1="36449" y1="38206" x2="21341" y2="37542"/>
                        <a14:foregroundMark x1="36827" y1="37209" x2="31917" y2="35548"/>
                        <a14:foregroundMark x1="25212" y1="36213" x2="23418" y2="37209"/>
                        <a14:foregroundMark x1="35788" y1="42525" x2="35788" y2="42525"/>
                        <a14:foregroundMark x1="36072" y1="41528" x2="36355" y2="61462"/>
                        <a14:foregroundMark x1="35600" y1="58804" x2="41832" y2="58472"/>
                        <a14:foregroundMark x1="41832" y1="58472" x2="57035" y2="59136"/>
                        <a14:foregroundMark x1="2833" y1="18605" x2="2892" y2="30344"/>
                        <a14:foregroundMark x1="46931" y1="15615" x2="46931" y2="15615"/>
                        <a14:foregroundMark x1="13787" y1="12957" x2="13787" y2="12957"/>
                        <a14:backgroundMark x1="1511" y1="30565" x2="2172" y2="81728"/>
                        <a14:backgroundMark x1="24363" y1="88704" x2="43437" y2="926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229" b="19022"/>
          <a:stretch/>
        </p:blipFill>
        <p:spPr>
          <a:xfrm>
            <a:off x="771777" y="627969"/>
            <a:ext cx="7233820" cy="14957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5592477E-50B0-8D4A-E5B1-264AB5ACB21A}"/>
              </a:ext>
            </a:extLst>
          </p:cNvPr>
          <p:cNvSpPr txBox="1"/>
          <p:nvPr/>
        </p:nvSpPr>
        <p:spPr>
          <a:xfrm>
            <a:off x="431291" y="3145957"/>
            <a:ext cx="4505782" cy="430887"/>
          </a:xfrm>
          <a:prstGeom prst="rect">
            <a:avLst/>
          </a:prstGeom>
          <a:gradFill rotWithShape="1">
            <a:gsLst>
              <a:gs pos="0">
                <a:srgbClr val="E6B91E">
                  <a:tint val="96000"/>
                  <a:lumMod val="100000"/>
                </a:srgbClr>
              </a:gs>
              <a:gs pos="78000">
                <a:srgbClr val="E6B91E">
                  <a:shade val="94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i="0" u="none" strike="noStrike" kern="1200" normalizeH="0" baseline="0" noProof="0" dirty="0">
                <a:solidFill>
                  <a:schemeClr val="tx1"/>
                </a:solidFill>
                <a:uLnTx/>
                <a:uFillTx/>
                <a:latin typeface="+mj-lt"/>
                <a:ea typeface="+mn-ea"/>
                <a:cs typeface="+mn-cs"/>
              </a:rPr>
              <a:t>7.2. Adjuntar una imagen de conjuntos y la consulta SQL que refleje el INNER JOIN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74225ED-2A15-08B8-DEF8-F41E4C8EF47E}"/>
              </a:ext>
            </a:extLst>
          </p:cNvPr>
          <p:cNvSpPr txBox="1"/>
          <p:nvPr/>
        </p:nvSpPr>
        <p:spPr>
          <a:xfrm>
            <a:off x="431293" y="2304444"/>
            <a:ext cx="4505782" cy="261610"/>
          </a:xfrm>
          <a:prstGeom prst="rect">
            <a:avLst/>
          </a:prstGeom>
          <a:gradFill flip="none" rotWithShape="1">
            <a:gsLst>
              <a:gs pos="0">
                <a:srgbClr val="E6B91E">
                  <a:lumMod val="67000"/>
                </a:srgbClr>
              </a:gs>
              <a:gs pos="48000">
                <a:srgbClr val="E6B91E">
                  <a:lumMod val="97000"/>
                  <a:lumOff val="3000"/>
                </a:srgbClr>
              </a:gs>
              <a:gs pos="100000">
                <a:srgbClr val="E6B91E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i="0" u="none" strike="noStrike" kern="1200" normalizeH="0" baseline="0" noProof="0" dirty="0">
                <a:solidFill>
                  <a:schemeClr val="tx1"/>
                </a:solidFill>
                <a:uLnTx/>
                <a:uFillTx/>
                <a:latin typeface="+mj-lt"/>
                <a:ea typeface="+mn-ea"/>
                <a:cs typeface="+mn-cs"/>
              </a:rPr>
              <a:t>7. Apoyándonos en el concepto de conjuntos muestre los siguiente: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AAB54CA-2FED-463B-76EA-2B8B2DFAA8BB}"/>
              </a:ext>
            </a:extLst>
          </p:cNvPr>
          <p:cNvSpPr txBox="1"/>
          <p:nvPr/>
        </p:nvSpPr>
        <p:spPr>
          <a:xfrm>
            <a:off x="431292" y="2711872"/>
            <a:ext cx="4505782" cy="261610"/>
          </a:xfrm>
          <a:prstGeom prst="rect">
            <a:avLst/>
          </a:prstGeom>
          <a:gradFill flip="none" rotWithShape="1">
            <a:gsLst>
              <a:gs pos="0">
                <a:srgbClr val="E6B91E">
                  <a:lumMod val="67000"/>
                </a:srgbClr>
              </a:gs>
              <a:gs pos="48000">
                <a:srgbClr val="E6B91E">
                  <a:lumMod val="97000"/>
                  <a:lumOff val="3000"/>
                </a:srgbClr>
              </a:gs>
              <a:gs pos="100000">
                <a:srgbClr val="E6B91E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i="0" u="none" strike="noStrike" kern="1200" normalizeH="0" baseline="0" noProof="0" dirty="0">
                <a:solidFill>
                  <a:schemeClr val="tx1"/>
                </a:solidFill>
                <a:uLnTx/>
                <a:uFillTx/>
                <a:latin typeface="+mj-lt"/>
                <a:ea typeface="+mn-ea"/>
                <a:cs typeface="+mn-cs"/>
              </a:rPr>
              <a:t>7.1. Ejemplo de INNER JOIN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836E220-215D-F156-2C2B-BA3AA4BA1508}"/>
              </a:ext>
            </a:extLst>
          </p:cNvPr>
          <p:cNvSpPr txBox="1"/>
          <p:nvPr/>
        </p:nvSpPr>
        <p:spPr>
          <a:xfrm>
            <a:off x="5173520" y="276925"/>
            <a:ext cx="3195780" cy="430887"/>
          </a:xfrm>
          <a:prstGeom prst="rect">
            <a:avLst/>
          </a:prstGeom>
          <a:gradFill flip="none" rotWithShape="1">
            <a:gsLst>
              <a:gs pos="0">
                <a:srgbClr val="E6B91E">
                  <a:lumMod val="67000"/>
                </a:srgbClr>
              </a:gs>
              <a:gs pos="48000">
                <a:srgbClr val="E6B91E">
                  <a:lumMod val="97000"/>
                  <a:lumOff val="3000"/>
                </a:srgbClr>
              </a:gs>
              <a:gs pos="100000">
                <a:srgbClr val="E6B91E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i="0" u="none" strike="noStrike" kern="1200" normalizeH="0" baseline="0" noProof="0" dirty="0">
                <a:solidFill>
                  <a:schemeClr val="tx1"/>
                </a:solidFill>
                <a:uLnTx/>
                <a:uFillTx/>
                <a:latin typeface="+mj-lt"/>
                <a:ea typeface="+mn-ea"/>
                <a:cs typeface="+mn-cs"/>
              </a:rPr>
              <a:t>8. Apoyándonos en el concepto de conjuntos muestre los siguiente: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DFE4399-4542-DFC8-CFDA-2EA8C38194F9}"/>
              </a:ext>
            </a:extLst>
          </p:cNvPr>
          <p:cNvSpPr txBox="1"/>
          <p:nvPr/>
        </p:nvSpPr>
        <p:spPr>
          <a:xfrm>
            <a:off x="5173519" y="1484246"/>
            <a:ext cx="3195780" cy="430887"/>
          </a:xfrm>
          <a:prstGeom prst="rect">
            <a:avLst/>
          </a:prstGeom>
          <a:gradFill flip="none" rotWithShape="1">
            <a:gsLst>
              <a:gs pos="0">
                <a:srgbClr val="E6B91E">
                  <a:lumMod val="67000"/>
                </a:srgbClr>
              </a:gs>
              <a:gs pos="48000">
                <a:srgbClr val="E6B91E">
                  <a:lumMod val="97000"/>
                  <a:lumOff val="3000"/>
                </a:srgbClr>
              </a:gs>
              <a:gs pos="100000">
                <a:srgbClr val="E6B91E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i="0" u="none" strike="noStrike" kern="1200" normalizeH="0" baseline="0" noProof="0" dirty="0">
                <a:solidFill>
                  <a:schemeClr val="tx1"/>
                </a:solidFill>
                <a:uLnTx/>
                <a:uFillTx/>
                <a:latin typeface="+mj-lt"/>
                <a:ea typeface="+mn-ea"/>
                <a:cs typeface="+mn-cs"/>
              </a:rPr>
              <a:t>8.2. Adjuntar una imagen de conjuntos y la consulta SQL que refleje el LEFT JOIN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D7BFF12-1B2B-D5C6-2989-B4D549A013F0}"/>
              </a:ext>
            </a:extLst>
          </p:cNvPr>
          <p:cNvSpPr txBox="1"/>
          <p:nvPr/>
        </p:nvSpPr>
        <p:spPr>
          <a:xfrm>
            <a:off x="5173519" y="1010621"/>
            <a:ext cx="3195780" cy="261610"/>
          </a:xfrm>
          <a:prstGeom prst="rect">
            <a:avLst/>
          </a:prstGeom>
          <a:gradFill flip="none" rotWithShape="1">
            <a:gsLst>
              <a:gs pos="0">
                <a:srgbClr val="E6B91E">
                  <a:lumMod val="67000"/>
                </a:srgbClr>
              </a:gs>
              <a:gs pos="48000">
                <a:srgbClr val="E6B91E">
                  <a:lumMod val="97000"/>
                  <a:lumOff val="3000"/>
                </a:srgbClr>
              </a:gs>
              <a:gs pos="100000">
                <a:srgbClr val="E6B91E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i="0" u="none" strike="noStrike" kern="1200" normalizeH="0" baseline="0" noProof="0" dirty="0">
                <a:solidFill>
                  <a:schemeClr val="tx1"/>
                </a:solidFill>
                <a:uLnTx/>
                <a:uFillTx/>
                <a:latin typeface="+mj-lt"/>
                <a:ea typeface="+mn-ea"/>
                <a:cs typeface="+mn-cs"/>
              </a:rPr>
              <a:t>8.1. Ejemplo de LEFT JOIN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106B1A0-3D71-36D6-2EFD-D9687F6C2073}"/>
              </a:ext>
            </a:extLst>
          </p:cNvPr>
          <p:cNvSpPr txBox="1"/>
          <p:nvPr/>
        </p:nvSpPr>
        <p:spPr>
          <a:xfrm>
            <a:off x="472619" y="276925"/>
            <a:ext cx="4505782" cy="769441"/>
          </a:xfrm>
          <a:prstGeom prst="rect">
            <a:avLst/>
          </a:prstGeom>
          <a:gradFill flip="none" rotWithShape="1">
            <a:gsLst>
              <a:gs pos="0">
                <a:srgbClr val="E6B91E">
                  <a:lumMod val="67000"/>
                </a:srgbClr>
              </a:gs>
              <a:gs pos="48000">
                <a:srgbClr val="E6B91E">
                  <a:lumMod val="97000"/>
                  <a:lumOff val="3000"/>
                </a:srgbClr>
              </a:gs>
              <a:gs pos="100000">
                <a:srgbClr val="E6B91E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i="0" u="none" strike="noStrike" kern="1200" normalizeH="0" baseline="0" noProof="0" dirty="0">
                <a:solidFill>
                  <a:schemeClr val="tx1"/>
                </a:solidFill>
                <a:uLnTx/>
                <a:uFillTx/>
                <a:latin typeface="+mj-lt"/>
                <a:ea typeface="+mn-ea"/>
                <a:cs typeface="Times New Roman" panose="02020603050405020304" pitchFamily="18" charset="0"/>
              </a:rPr>
              <a:t>5. Para que se utiliza la clausula WHERE.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100" i="0" u="none" strike="noStrike" kern="1200" normalizeH="0" baseline="0" noProof="0" dirty="0">
              <a:solidFill>
                <a:schemeClr val="tx1"/>
              </a:solidFill>
              <a:uLnTx/>
              <a:uFillTx/>
              <a:latin typeface="+mj-lt"/>
              <a:ea typeface="+mn-ea"/>
              <a:cs typeface="Times New Roman" panose="02020603050405020304" pitchFamily="18" charset="0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i="0" u="none" strike="noStrike" kern="1200" normalizeH="0" baseline="0" noProof="0" dirty="0">
                <a:solidFill>
                  <a:schemeClr val="tx1"/>
                </a:solidFill>
                <a:uLnTx/>
                <a:uFillTx/>
                <a:latin typeface="+mj-lt"/>
                <a:ea typeface="+mn-ea"/>
                <a:cs typeface="Times New Roman" panose="02020603050405020304" pitchFamily="18" charset="0"/>
              </a:rPr>
              <a:t>R. El comando where se utiliza para condicionar la impresión de las tablas en el comando select (n) from (n).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21FEEF8-ED71-0BF0-894D-AE286A9A1ADC}"/>
              </a:ext>
            </a:extLst>
          </p:cNvPr>
          <p:cNvSpPr txBox="1"/>
          <p:nvPr/>
        </p:nvSpPr>
        <p:spPr>
          <a:xfrm>
            <a:off x="466918" y="1285928"/>
            <a:ext cx="4505782" cy="769441"/>
          </a:xfrm>
          <a:prstGeom prst="rect">
            <a:avLst/>
          </a:prstGeom>
          <a:gradFill flip="none" rotWithShape="1">
            <a:gsLst>
              <a:gs pos="0">
                <a:srgbClr val="E6B91E">
                  <a:lumMod val="67000"/>
                </a:srgbClr>
              </a:gs>
              <a:gs pos="48000">
                <a:srgbClr val="E6B91E">
                  <a:lumMod val="97000"/>
                  <a:lumOff val="3000"/>
                </a:srgbClr>
              </a:gs>
              <a:gs pos="100000">
                <a:srgbClr val="E6B91E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i="0" u="none" strike="noStrike" kern="1200" normalizeH="0" baseline="0" noProof="0" dirty="0">
                <a:solidFill>
                  <a:schemeClr val="tx1"/>
                </a:solidFill>
                <a:uLnTx/>
                <a:uFillTx/>
                <a:latin typeface="+mj-lt"/>
                <a:ea typeface="+mn-ea"/>
                <a:cs typeface="Times New Roman" panose="02020603050405020304" pitchFamily="18" charset="0"/>
              </a:rPr>
              <a:t>6. Para que se utiliza la instrucción INNER JOIN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100" i="0" u="none" strike="noStrike" kern="1200" normalizeH="0" baseline="0" noProof="0" dirty="0">
              <a:solidFill>
                <a:schemeClr val="tx1"/>
              </a:solidFill>
              <a:uLnTx/>
              <a:uFillTx/>
              <a:latin typeface="+mj-lt"/>
              <a:ea typeface="+mn-ea"/>
              <a:cs typeface="Times New Roman" panose="02020603050405020304" pitchFamily="18" charset="0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i="0" u="none" strike="noStrike" kern="1200" normalizeH="0" baseline="0" noProof="0" dirty="0">
                <a:solidFill>
                  <a:schemeClr val="tx1"/>
                </a:solidFill>
                <a:uLnTx/>
                <a:uFillTx/>
                <a:latin typeface="+mj-lt"/>
                <a:ea typeface="+mn-ea"/>
                <a:cs typeface="Times New Roman" panose="02020603050405020304" pitchFamily="18" charset="0"/>
              </a:rPr>
              <a:t>R. Se utiliza para unir internamente dos tablas mediante un atributo en común. 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FE054CC4-AC3A-3278-E3BE-45C70B3467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6914" y="3805132"/>
            <a:ext cx="4445088" cy="106144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97949904-4DBB-4AEF-3D09-EF6DF6A6B0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73518" y="2176074"/>
            <a:ext cx="3729751" cy="8772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EF0644AC-DC4C-20C3-B1D6-B3CD34E99739}"/>
              </a:ext>
            </a:extLst>
          </p:cNvPr>
          <p:cNvSpPr txBox="1"/>
          <p:nvPr/>
        </p:nvSpPr>
        <p:spPr>
          <a:xfrm>
            <a:off x="4572000" y="2828768"/>
            <a:ext cx="3459813" cy="923330"/>
          </a:xfrm>
          <a:prstGeom prst="rect">
            <a:avLst/>
          </a:prstGeom>
          <a:gradFill flip="none" rotWithShape="1">
            <a:gsLst>
              <a:gs pos="0">
                <a:srgbClr val="E6B91E">
                  <a:lumMod val="67000"/>
                </a:srgbClr>
              </a:gs>
              <a:gs pos="48000">
                <a:srgbClr val="E6B91E">
                  <a:lumMod val="97000"/>
                  <a:lumOff val="3000"/>
                </a:srgbClr>
              </a:gs>
              <a:gs pos="100000">
                <a:srgbClr val="E6B91E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i="0" u="none" strike="noStrike" kern="1200" normalizeH="0" baseline="0" noProof="0" dirty="0">
                <a:solidFill>
                  <a:schemeClr val="tx1"/>
                </a:solidFill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10. Crear 3 tablas y crear una consulta SQL que muestra el uso de INNER JOIN.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3DDAE49-ED02-CCEC-F68D-CFEB91122E32}"/>
              </a:ext>
            </a:extLst>
          </p:cNvPr>
          <p:cNvSpPr txBox="1"/>
          <p:nvPr/>
        </p:nvSpPr>
        <p:spPr>
          <a:xfrm>
            <a:off x="497227" y="1109458"/>
            <a:ext cx="3427074" cy="646331"/>
          </a:xfrm>
          <a:prstGeom prst="rect">
            <a:avLst/>
          </a:prstGeom>
          <a:gradFill flip="none" rotWithShape="1">
            <a:gsLst>
              <a:gs pos="0">
                <a:srgbClr val="E6B91E">
                  <a:lumMod val="67000"/>
                </a:srgbClr>
              </a:gs>
              <a:gs pos="48000">
                <a:srgbClr val="E6B91E">
                  <a:lumMod val="97000"/>
                  <a:lumOff val="3000"/>
                </a:srgbClr>
              </a:gs>
              <a:gs pos="100000">
                <a:srgbClr val="E6B91E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i="0" u="none" strike="noStrike" kern="1200" normalizeH="0" baseline="0" noProof="0" dirty="0">
                <a:solidFill>
                  <a:schemeClr val="tx1"/>
                </a:solidFill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9. Apoyándonos en el concepto de conjuntos muestre los siguiente: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112C621-64E5-6DC7-8435-D49ABD9BFEB0}"/>
              </a:ext>
            </a:extLst>
          </p:cNvPr>
          <p:cNvSpPr txBox="1"/>
          <p:nvPr/>
        </p:nvSpPr>
        <p:spPr>
          <a:xfrm>
            <a:off x="497226" y="2088865"/>
            <a:ext cx="3427074" cy="369332"/>
          </a:xfrm>
          <a:prstGeom prst="rect">
            <a:avLst/>
          </a:prstGeom>
          <a:gradFill flip="none" rotWithShape="1">
            <a:gsLst>
              <a:gs pos="0">
                <a:srgbClr val="E6B91E">
                  <a:lumMod val="67000"/>
                </a:srgbClr>
              </a:gs>
              <a:gs pos="48000">
                <a:srgbClr val="E6B91E">
                  <a:lumMod val="97000"/>
                  <a:lumOff val="3000"/>
                </a:srgbClr>
              </a:gs>
              <a:gs pos="100000">
                <a:srgbClr val="E6B91E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i="0" u="none" strike="noStrike" kern="1200" normalizeH="0" baseline="0" noProof="0" dirty="0">
                <a:solidFill>
                  <a:schemeClr val="tx1"/>
                </a:solidFill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9.1. Ejemplo de RIGHT JOIN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8D82777-7611-C51A-9A86-5FFBD2AAD74C}"/>
              </a:ext>
            </a:extLst>
          </p:cNvPr>
          <p:cNvSpPr txBox="1"/>
          <p:nvPr/>
        </p:nvSpPr>
        <p:spPr>
          <a:xfrm>
            <a:off x="497225" y="2836816"/>
            <a:ext cx="3427074" cy="923330"/>
          </a:xfrm>
          <a:prstGeom prst="rect">
            <a:avLst/>
          </a:prstGeom>
          <a:gradFill flip="none" rotWithShape="1">
            <a:gsLst>
              <a:gs pos="0">
                <a:srgbClr val="E6B91E">
                  <a:lumMod val="67000"/>
                </a:srgbClr>
              </a:gs>
              <a:gs pos="48000">
                <a:srgbClr val="E6B91E">
                  <a:lumMod val="97000"/>
                  <a:lumOff val="3000"/>
                </a:srgbClr>
              </a:gs>
              <a:gs pos="100000">
                <a:srgbClr val="E6B91E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i="0" u="none" strike="noStrike" kern="1200" normalizeH="0" baseline="0" noProof="0" dirty="0">
                <a:solidFill>
                  <a:schemeClr val="tx1"/>
                </a:solidFill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9.2. Adjuntar una imagen de conjuntos y la consulta SQL que refleje el RIGHT JOIN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EBFF1687-BEFB-8035-7BCA-144FDF6F1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85776"/>
            <a:ext cx="4168261" cy="94002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D583FE8F-B710-2D0D-9FF0-52CFEC8856E8}"/>
              </a:ext>
            </a:extLst>
          </p:cNvPr>
          <p:cNvSpPr txBox="1"/>
          <p:nvPr/>
        </p:nvSpPr>
        <p:spPr>
          <a:xfrm>
            <a:off x="1304671" y="736601"/>
            <a:ext cx="6048629" cy="3416320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9050" cap="rnd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 w="457200" h="311150"/>
          </a:sp3d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5400" b="1" i="0" u="none" strike="noStrike" kern="1200" cap="none" spc="0" normalizeH="0" baseline="0" noProof="0" dirty="0">
              <a:ln w="0"/>
              <a:solidFill>
                <a:srgbClr val="90C22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b="1" i="0" u="none" strike="noStrike" kern="1200" cap="none" spc="0" normalizeH="0" baseline="0" noProof="0" dirty="0">
                <a:ln>
                  <a:noFill/>
                </a:ln>
                <a:blipFill>
                  <a:blip r:embed="rId3"/>
                  <a:tile tx="0" ty="0" sx="100000" sy="100000" flip="none" algn="tl"/>
                </a:blipFill>
                <a:effectLst>
                  <a:glow rad="228600">
                    <a:srgbClr val="E6B91E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/>
                <a:ea typeface="+mn-ea"/>
                <a:cs typeface="+mn-cs"/>
              </a:rPr>
              <a:t>MANEJO DE CONSULTAS</a:t>
            </a:r>
            <a:endParaRPr kumimoji="0" lang="es-ES" sz="5400" b="1" i="0" u="none" strike="noStrike" kern="1200" cap="none" spc="0" normalizeH="0" baseline="0" noProof="0" dirty="0">
              <a:ln w="0"/>
              <a:solidFill>
                <a:srgbClr val="90C226"/>
              </a:solidFill>
              <a:effectLst>
                <a:glow rad="228600">
                  <a:srgbClr val="E6B91E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5400" b="1" i="0" u="none" strike="noStrike" kern="1200" cap="none" spc="0" normalizeH="0" baseline="0" noProof="0" dirty="0">
              <a:ln w="0"/>
              <a:solidFill>
                <a:srgbClr val="90C22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adroTexto 23">
            <a:extLst>
              <a:ext uri="{FF2B5EF4-FFF2-40B4-BE49-F238E27FC236}">
                <a16:creationId xmlns:a16="http://schemas.microsoft.com/office/drawing/2014/main" id="{D6A22346-FBE2-96C9-1D18-A47EFF7ABB97}"/>
              </a:ext>
            </a:extLst>
          </p:cNvPr>
          <p:cNvSpPr txBox="1"/>
          <p:nvPr/>
        </p:nvSpPr>
        <p:spPr>
          <a:xfrm>
            <a:off x="652359" y="494258"/>
            <a:ext cx="7839282" cy="4154984"/>
          </a:xfrm>
          <a:prstGeom prst="rect">
            <a:avLst/>
          </a:prstGeom>
          <a:solidFill>
            <a:schemeClr val="tx2">
              <a:lumMod val="75000"/>
            </a:schemeClr>
          </a:solidFill>
          <a:ln w="19050" cap="rnd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 w="457200" h="311150"/>
          </a:sp3d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 w="0"/>
                <a:solidFill>
                  <a:srgbClr val="90C22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rebuchet MS" panose="020B0603020202020204"/>
                <a:ea typeface="+mn-ea"/>
                <a:cs typeface="+mn-cs"/>
              </a:rPr>
              <a:t>3.1. Mostrar que jugadores que son del equipoequ-222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 w="0"/>
                <a:solidFill>
                  <a:srgbClr val="90C22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rebuchet MS" panose="020B0603020202020204"/>
                <a:ea typeface="+mn-ea"/>
                <a:cs typeface="+mn-cs"/>
              </a:rPr>
              <a:t>3.2. Mostrar que jugadores(nombres, apellidos) que juegan en la sede de El Alto.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 w="0"/>
                <a:solidFill>
                  <a:srgbClr val="90C22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rebuchet MS" panose="020B0603020202020204"/>
                <a:ea typeface="+mn-ea"/>
                <a:cs typeface="+mn-cs"/>
              </a:rPr>
              <a:t>3.3. Mostrar aquellos jugadores mayores o igual a21añosque sean de la categoría VARONES.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 w="0"/>
                <a:solidFill>
                  <a:srgbClr val="90C22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rebuchet MS" panose="020B0603020202020204"/>
                <a:ea typeface="+mn-ea"/>
                <a:cs typeface="+mn-cs"/>
              </a:rPr>
              <a:t>3.4. Mostrar a todos los estudiantes en donde su apellido empiece con la letra S.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 w="0"/>
                <a:solidFill>
                  <a:srgbClr val="90C22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rebuchet MS" panose="020B0603020202020204"/>
                <a:ea typeface="+mn-ea"/>
                <a:cs typeface="+mn-cs"/>
              </a:rPr>
              <a:t>	3.4.1. Podría utilizar la instrucción LIKE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 w="0"/>
                <a:solidFill>
                  <a:srgbClr val="90C22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rebuchet MS" panose="020B0603020202020204"/>
                <a:ea typeface="+mn-ea"/>
                <a:cs typeface="+mn-cs"/>
              </a:rPr>
              <a:t>3.5. Mostrar que equipos forman parte del campeonatocamp-111y además sean de la categoría MUJERES.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uadroTexto 26">
            <a:extLst>
              <a:ext uri="{FF2B5EF4-FFF2-40B4-BE49-F238E27FC236}">
                <a16:creationId xmlns:a16="http://schemas.microsoft.com/office/drawing/2014/main" id="{10F01CBA-5081-FC98-1448-BC9935581599}"/>
              </a:ext>
            </a:extLst>
          </p:cNvPr>
          <p:cNvSpPr txBox="1"/>
          <p:nvPr/>
        </p:nvSpPr>
        <p:spPr>
          <a:xfrm>
            <a:off x="587168" y="506924"/>
            <a:ext cx="8112332" cy="3477875"/>
          </a:xfrm>
          <a:prstGeom prst="rect">
            <a:avLst/>
          </a:prstGeom>
          <a:solidFill>
            <a:schemeClr val="tx2">
              <a:lumMod val="75000"/>
            </a:schemeClr>
          </a:solidFill>
          <a:ln w="19050" cap="rnd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 w="457200" h="311150"/>
          </a:sp3d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 w="0"/>
                <a:solidFill>
                  <a:srgbClr val="90C22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rebuchet MS" panose="020B0603020202020204"/>
                <a:ea typeface="+mn-ea"/>
                <a:cs typeface="+mn-cs"/>
              </a:rPr>
              <a:t>3.6. Mostrar el nombre del equipo del jugador con id jugador igual ajug-333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 w="0"/>
                <a:solidFill>
                  <a:srgbClr val="90C22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rebuchet MS" panose="020B0603020202020204"/>
                <a:ea typeface="+mn-ea"/>
                <a:cs typeface="+mn-cs"/>
              </a:rPr>
              <a:t>3.7. Mostrar el nombre del campeonato del jugador con id jugador igual ajug-333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 w="0"/>
                <a:solidFill>
                  <a:srgbClr val="90C22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rebuchet MS" panose="020B0603020202020204"/>
                <a:ea typeface="+mn-ea"/>
                <a:cs typeface="+mn-cs"/>
              </a:rPr>
              <a:t>3.8. Crear una consulta SQL que maneje las 3 tablas de la base de datos.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 w="0"/>
                <a:solidFill>
                  <a:srgbClr val="90C22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rebuchet MS" panose="020B0603020202020204"/>
                <a:ea typeface="+mn-ea"/>
                <a:cs typeface="+mn-cs"/>
              </a:rPr>
              <a:t>3.9. ¿Qué estrategia utilizaría para determinar cuántos equipos inscritos hay?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 w="0"/>
                <a:solidFill>
                  <a:srgbClr val="90C22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rebuchet MS" panose="020B0603020202020204"/>
                <a:ea typeface="+mn-ea"/>
                <a:cs typeface="+mn-cs"/>
              </a:rPr>
              <a:t>	3.9.1. Podría utilizar la función de agregación COUNT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 w="0"/>
                <a:solidFill>
                  <a:srgbClr val="90C22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rebuchet MS" panose="020B0603020202020204"/>
                <a:ea typeface="+mn-ea"/>
                <a:cs typeface="+mn-cs"/>
              </a:rPr>
              <a:t>3.10. ¿Qué estrategia utilizaría para determinar cuántos jugadores pertenecen a la categoría VARONES o Categoría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CB78CDC6-7789-7067-FE9D-9F19BBB64198}"/>
              </a:ext>
            </a:extLst>
          </p:cNvPr>
          <p:cNvSpPr txBox="1"/>
          <p:nvPr/>
        </p:nvSpPr>
        <p:spPr>
          <a:xfrm>
            <a:off x="587168" y="4082442"/>
            <a:ext cx="8112332" cy="707886"/>
          </a:xfrm>
          <a:prstGeom prst="rect">
            <a:avLst/>
          </a:prstGeom>
          <a:solidFill>
            <a:schemeClr val="tx2">
              <a:lumMod val="75000"/>
            </a:schemeClr>
          </a:solidFill>
          <a:ln w="19050" cap="rnd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 w="457200" h="311150"/>
          </a:sp3d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 w="0"/>
                <a:solidFill>
                  <a:srgbClr val="90C22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rebuchet MS" panose="020B0603020202020204"/>
                <a:ea typeface="+mn-ea"/>
                <a:cs typeface="+mn-cs"/>
              </a:rPr>
              <a:t>MUJERES.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 w="0"/>
                <a:solidFill>
                  <a:srgbClr val="90C22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rebuchet MS" panose="020B0603020202020204"/>
                <a:ea typeface="+mn-ea"/>
                <a:cs typeface="+mn-cs"/>
              </a:rPr>
              <a:t>	3.10.1. Para esto puede utilizar la función de agregación COUNT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adroTexto 48">
            <a:extLst>
              <a:ext uri="{FF2B5EF4-FFF2-40B4-BE49-F238E27FC236}">
                <a16:creationId xmlns:a16="http://schemas.microsoft.com/office/drawing/2014/main" id="{19578F42-4627-745F-215B-BBAEE20C8727}"/>
              </a:ext>
            </a:extLst>
          </p:cNvPr>
          <p:cNvSpPr txBox="1"/>
          <p:nvPr/>
        </p:nvSpPr>
        <p:spPr>
          <a:xfrm>
            <a:off x="1022564" y="401925"/>
            <a:ext cx="7054636" cy="347787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9050" cap="rnd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 w="457200" h="311150"/>
          </a:sp3d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800" b="0" i="0" u="none" strike="noStrike" kern="1200" cap="none" spc="0" normalizeH="0" baseline="0" noProof="0" dirty="0">
              <a:ln w="0"/>
              <a:solidFill>
                <a:srgbClr val="90C22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800" b="0" i="0" u="none" strike="noStrike" kern="1200" cap="none" spc="0" normalizeH="0" baseline="0" noProof="0" dirty="0">
              <a:ln w="0"/>
              <a:solidFill>
                <a:srgbClr val="90C22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b="0" i="0" u="none" strike="noStrike" kern="1200" cap="none" spc="0" normalizeH="0" baseline="0" noProof="0" dirty="0">
                <a:ln w="0"/>
                <a:solidFill>
                  <a:srgbClr val="90C22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rebuchet MS" panose="020B0603020202020204"/>
                <a:ea typeface="+mn-ea"/>
                <a:cs typeface="+mn-cs"/>
              </a:rPr>
              <a:t>GRACIAS POR VER ESTE TRABAJO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800" b="0" i="0" u="none" strike="noStrike" kern="1200" cap="none" spc="0" normalizeH="0" baseline="0" noProof="0" dirty="0">
              <a:ln w="0"/>
              <a:solidFill>
                <a:srgbClr val="90C22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800" b="0" i="0" u="none" strike="noStrike" kern="1200" cap="none" spc="0" normalizeH="0" baseline="0" noProof="0" dirty="0">
              <a:ln w="0"/>
              <a:solidFill>
                <a:srgbClr val="90C22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rketing Challenges of VR by Slidesgo">
  <a:themeElements>
    <a:clrScheme name="Simple Light">
      <a:dk1>
        <a:srgbClr val="010D26"/>
      </a:dk1>
      <a:lt1>
        <a:srgbClr val="8509FB"/>
      </a:lt1>
      <a:dk2>
        <a:srgbClr val="D026E1"/>
      </a:dk2>
      <a:lt2>
        <a:srgbClr val="BF28A3"/>
      </a:lt2>
      <a:accent1>
        <a:srgbClr val="C84992"/>
      </a:accent1>
      <a:accent2>
        <a:srgbClr val="DD8F89"/>
      </a:accent2>
      <a:accent3>
        <a:srgbClr val="F3D3A0"/>
      </a:accent3>
      <a:accent4>
        <a:srgbClr val="63B0FC"/>
      </a:accent4>
      <a:accent5>
        <a:srgbClr val="A0EBDC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554</Words>
  <Application>Microsoft Office PowerPoint</Application>
  <PresentationFormat>Presentación en pantalla (16:9)</PresentationFormat>
  <Paragraphs>55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20" baseType="lpstr">
      <vt:lpstr>Arial</vt:lpstr>
      <vt:lpstr>Orbitron Black</vt:lpstr>
      <vt:lpstr>Orbitron SemiBold</vt:lpstr>
      <vt:lpstr>Garamond</vt:lpstr>
      <vt:lpstr>Chakra Petch</vt:lpstr>
      <vt:lpstr>Broadway</vt:lpstr>
      <vt:lpstr>Bebas Neue</vt:lpstr>
      <vt:lpstr>Anaheim</vt:lpstr>
      <vt:lpstr>Trebuchet MS</vt:lpstr>
      <vt:lpstr>Orbitron</vt:lpstr>
      <vt:lpstr>Marketing Challenges of VR by Slidesgo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TRIVIUZ</dc:creator>
  <cp:lastModifiedBy>brayan villca</cp:lastModifiedBy>
  <cp:revision>2</cp:revision>
  <dcterms:modified xsi:type="dcterms:W3CDTF">2022-10-24T16:46:42Z</dcterms:modified>
</cp:coreProperties>
</file>